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13"/>
  </p:notesMasterIdLst>
  <p:sldIdLst>
    <p:sldId id="269" r:id="rId2"/>
    <p:sldId id="257" r:id="rId3"/>
    <p:sldId id="258" r:id="rId4"/>
    <p:sldId id="268" r:id="rId5"/>
    <p:sldId id="259" r:id="rId6"/>
    <p:sldId id="260" r:id="rId7"/>
    <p:sldId id="262" r:id="rId8"/>
    <p:sldId id="266" r:id="rId9"/>
    <p:sldId id="267" r:id="rId10"/>
    <p:sldId id="265" r:id="rId11"/>
    <p:sldId id="264"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4A0A1A-9F43-4901-8B43-41E45EDEDC9C}" type="datetimeFigureOut">
              <a:rPr lang="fr-FR" smtClean="0"/>
              <a:t>09/02/2017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BF2455-88A7-4045-84BD-0870490E5EC6}" type="slidenum">
              <a:rPr lang="fr-FR" smtClean="0"/>
              <a:t>‹N°›</a:t>
            </a:fld>
            <a:endParaRPr lang="fr-FR"/>
          </a:p>
        </p:txBody>
      </p:sp>
    </p:spTree>
    <p:extLst>
      <p:ext uri="{BB962C8B-B14F-4D97-AF65-F5344CB8AC3E}">
        <p14:creationId xmlns:p14="http://schemas.microsoft.com/office/powerpoint/2010/main" val="63204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8DD6A8B-6E9F-4138-9C7C-920F205ACD03}" type="slidenum">
              <a:rPr lang="fr-FR" smtClean="0"/>
              <a:pPr/>
              <a:t>1</a:t>
            </a:fld>
            <a:endParaRPr lang="fr-FR"/>
          </a:p>
        </p:txBody>
      </p:sp>
    </p:spTree>
    <p:extLst>
      <p:ext uri="{BB962C8B-B14F-4D97-AF65-F5344CB8AC3E}">
        <p14:creationId xmlns:p14="http://schemas.microsoft.com/office/powerpoint/2010/main" val="1771556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40EB830-1A81-4854-86DF-A0C6410691C1}" type="datetime1">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3829FC4-7901-4F2B-99F2-8480A6F171D3}" type="datetime1">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D600FA-D1DA-4483-BB49-B4B3E943A60F}" type="datetime1">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E4D4454-E191-4CE9-BE4A-E4BB20052938}" type="datetime1">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0D618830-49E6-4409-8F75-44854E6269BB}" type="datetime1">
              <a:rPr lang="fr-FR" smtClean="0"/>
              <a:t>09/02/2017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55D1137-3013-4CEA-ADF1-1F8C9327CD0B}" type="datetime1">
              <a:rPr lang="fr-FR" smtClean="0"/>
              <a:t>09/02/2017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5B28208-8514-4CE5-9B55-BDA0FD5CA3CF}" type="datetime1">
              <a:rPr lang="fr-FR" smtClean="0"/>
              <a:t>09/02/2017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F037C5F8-F301-4B8E-8643-667C9482BA4E}" type="datetime1">
              <a:rPr lang="fr-FR" smtClean="0"/>
              <a:t>09/02/2017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ACE6C49-C7D4-48C8-999A-DA19B4DCAEE5}" type="datetime1">
              <a:rPr lang="fr-FR" smtClean="0"/>
              <a:t>09/02/2017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86090EB-53FC-463E-ACE1-096E91C9B3DE}" type="datetime1">
              <a:rPr lang="fr-FR" smtClean="0"/>
              <a:t>09/02/2017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D522AE0-CFDE-4203-8470-1449C5DB3611}" type="datetime1">
              <a:rPr lang="fr-FR" smtClean="0"/>
              <a:t>09/02/2017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049EB8B-2607-479E-A46A-5D84E8AE9885}"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B8EBB0-FE75-4436-A103-E1F0FC85E650}" type="datetime1">
              <a:rPr lang="fr-FR" smtClean="0"/>
              <a:t>09/02/2017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9EB8B-2607-479E-A46A-5D84E8AE9885}"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476672"/>
            <a:ext cx="7704856" cy="1296144"/>
          </a:xfrm>
        </p:spPr>
        <p:txBody>
          <a:bodyPr>
            <a:noAutofit/>
          </a:bodyPr>
          <a:lstStyle/>
          <a:p>
            <a:pPr algn="ctr">
              <a:lnSpc>
                <a:spcPct val="100000"/>
              </a:lnSpc>
            </a:pPr>
            <a:r>
              <a:rPr lang="fr-FR" sz="3200" b="1" dirty="0" smtClean="0">
                <a:solidFill>
                  <a:schemeClr val="tx1"/>
                </a:solidFill>
                <a:latin typeface="Tw Cen MT" panose="020B0602020104020603" pitchFamily="34" charset="0"/>
                <a:ea typeface="Ebrima" panose="02000000000000000000" pitchFamily="2" charset="0"/>
                <a:cs typeface="Ebrima" panose="02000000000000000000" pitchFamily="2" charset="0"/>
              </a:rPr>
              <a:t>REPUBLIQUE </a:t>
            </a:r>
            <a:r>
              <a:rPr lang="fr-FR" sz="3200" b="1" dirty="0">
                <a:solidFill>
                  <a:schemeClr val="tx1"/>
                </a:solidFill>
                <a:latin typeface="Tw Cen MT" panose="020B0602020104020603" pitchFamily="34" charset="0"/>
                <a:ea typeface="Ebrima" panose="02000000000000000000" pitchFamily="2" charset="0"/>
                <a:cs typeface="Ebrima" panose="02000000000000000000" pitchFamily="2" charset="0"/>
              </a:rPr>
              <a:t>TOGOLAISE</a:t>
            </a:r>
            <a:r>
              <a:rPr lang="fr-FR" sz="2800" b="1" dirty="0" smtClean="0">
                <a:solidFill>
                  <a:schemeClr val="tx1"/>
                </a:solidFill>
                <a:latin typeface="Aharoni" panose="02010803020104030203" pitchFamily="2" charset="-79"/>
                <a:cs typeface="Aharoni" panose="02010803020104030203" pitchFamily="2" charset="-79"/>
              </a:rPr>
              <a:t/>
            </a:r>
            <a:br>
              <a:rPr lang="fr-FR" sz="2800" b="1" dirty="0" smtClean="0">
                <a:solidFill>
                  <a:schemeClr val="tx1"/>
                </a:solidFill>
                <a:latin typeface="Aharoni" panose="02010803020104030203" pitchFamily="2" charset="-79"/>
                <a:cs typeface="Aharoni" panose="02010803020104030203" pitchFamily="2" charset="-79"/>
              </a:rPr>
            </a:br>
            <a:r>
              <a:rPr lang="fr-FR" sz="1300" b="1" dirty="0" smtClean="0">
                <a:solidFill>
                  <a:srgbClr val="005C00"/>
                </a:solidFill>
                <a:latin typeface="Arial Narrow" panose="020B0606020202030204" pitchFamily="34" charset="0"/>
                <a:cs typeface="Arial" panose="020B0604020202020204" pitchFamily="34" charset="0"/>
              </a:rPr>
              <a:t>MINISTERE DE LA SANTE ET DE LA PROTECTION SOCIALE</a:t>
            </a:r>
            <a:endParaRPr lang="fr-FR" sz="1300" b="1" dirty="0">
              <a:solidFill>
                <a:srgbClr val="005C00"/>
              </a:solidFill>
              <a:latin typeface="Arial Narrow" panose="020B0606020202030204" pitchFamily="34" charset="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E1C4F041-CB23-46F2-B19E-BDA8202D2A74}" type="slidenum">
              <a:rPr lang="fr-FR" smtClean="0"/>
              <a:pPr/>
              <a:t>1</a:t>
            </a:fld>
            <a:endParaRPr lang="fr-FR"/>
          </a:p>
        </p:txBody>
      </p:sp>
      <p:cxnSp>
        <p:nvCxnSpPr>
          <p:cNvPr id="5" name="Connecteur droit 4"/>
          <p:cNvCxnSpPr/>
          <p:nvPr/>
        </p:nvCxnSpPr>
        <p:spPr>
          <a:xfrm>
            <a:off x="1115616" y="1628800"/>
            <a:ext cx="6840760" cy="0"/>
          </a:xfrm>
          <a:prstGeom prst="line">
            <a:avLst/>
          </a:prstGeom>
          <a:ln w="9525">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419872" y="5301207"/>
            <a:ext cx="4824536" cy="7200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smtClean="0">
                <a:solidFill>
                  <a:schemeClr val="tx1">
                    <a:lumMod val="95000"/>
                    <a:lumOff val="5000"/>
                  </a:schemeClr>
                </a:solidFill>
                <a:latin typeface="Arial Narrow" panose="020B0606020202030204" pitchFamily="34" charset="0"/>
              </a:rPr>
              <a:t>Lomé, 09 février 2017</a:t>
            </a:r>
            <a:endParaRPr lang="fr-FR" sz="1600" b="1" dirty="0">
              <a:solidFill>
                <a:schemeClr val="tx1">
                  <a:lumMod val="95000"/>
                  <a:lumOff val="5000"/>
                </a:schemeClr>
              </a:solidFill>
              <a:latin typeface="Arial Narrow" panose="020B0606020202030204" pitchFamily="34" charset="0"/>
            </a:endParaRPr>
          </a:p>
        </p:txBody>
      </p:sp>
      <p:sp>
        <p:nvSpPr>
          <p:cNvPr id="6" name="Rectangle 5"/>
          <p:cNvSpPr/>
          <p:nvPr/>
        </p:nvSpPr>
        <p:spPr>
          <a:xfrm>
            <a:off x="1115616" y="4161274"/>
            <a:ext cx="6768752" cy="1138773"/>
          </a:xfrm>
          <a:prstGeom prst="rect">
            <a:avLst/>
          </a:prstGeom>
        </p:spPr>
        <p:txBody>
          <a:bodyPr wrap="square">
            <a:spAutoFit/>
          </a:bodyPr>
          <a:lstStyle/>
          <a:p>
            <a:pPr algn="ctr"/>
            <a:r>
              <a:rPr lang="fr-FR" sz="2400" b="1" dirty="0" smtClean="0">
                <a:latin typeface="Arial Narrow" panose="020B0606020202030204" pitchFamily="34" charset="0"/>
                <a:cs typeface="Andalus" pitchFamily="18" charset="-78"/>
              </a:rPr>
              <a:t>Identification et validation des mécanismes de financement domestique pour la santé</a:t>
            </a:r>
            <a:r>
              <a:rPr lang="fr-FR" sz="2000" b="1" dirty="0">
                <a:latin typeface="Andalus" pitchFamily="18" charset="-78"/>
                <a:cs typeface="Andalus" pitchFamily="18" charset="-78"/>
              </a:rPr>
              <a:t/>
            </a:r>
            <a:br>
              <a:rPr lang="fr-FR" sz="2000" b="1" dirty="0">
                <a:latin typeface="Andalus" pitchFamily="18" charset="-78"/>
                <a:cs typeface="Andalus" pitchFamily="18" charset="-78"/>
              </a:rPr>
            </a:br>
            <a:endParaRPr lang="fr-FR" sz="2000" dirty="0">
              <a:latin typeface="Arial Narrow" panose="020B0606020202030204" pitchFamily="34" charset="0"/>
              <a:ea typeface="Ebrima" panose="02000000000000000000" pitchFamily="2" charset="0"/>
              <a:cs typeface="Kartika" panose="02020503030404060203" pitchFamily="18" charset="0"/>
            </a:endParaRPr>
          </a:p>
        </p:txBody>
      </p:sp>
      <p:sp>
        <p:nvSpPr>
          <p:cNvPr id="9" name="Rectangle 8"/>
          <p:cNvSpPr/>
          <p:nvPr/>
        </p:nvSpPr>
        <p:spPr>
          <a:xfrm>
            <a:off x="1835696" y="3028890"/>
            <a:ext cx="5688632" cy="400110"/>
          </a:xfrm>
          <a:prstGeom prst="rect">
            <a:avLst/>
          </a:prstGeom>
        </p:spPr>
        <p:txBody>
          <a:bodyPr wrap="square">
            <a:spAutoFit/>
          </a:bodyPr>
          <a:lstStyle/>
          <a:p>
            <a:pPr algn="ctr">
              <a:spcAft>
                <a:spcPts val="0"/>
              </a:spcAft>
            </a:pPr>
            <a:r>
              <a:rPr lang="fr-CH" sz="2000" b="1" dirty="0" smtClean="0">
                <a:solidFill>
                  <a:srgbClr val="0070C0"/>
                </a:solidFill>
                <a:latin typeface="Arial Narrow" panose="020B0606020202030204" pitchFamily="34" charset="0"/>
                <a:ea typeface="MS Mincho" panose="02020609040205080304" pitchFamily="49" charset="-128"/>
                <a:cs typeface="Times New Roman" panose="02020603050405020304" pitchFamily="18" charset="0"/>
              </a:rPr>
              <a:t>Dialogue national sur le financement de la santé </a:t>
            </a:r>
            <a:endParaRPr lang="fr-FR" sz="2400" dirty="0">
              <a:solidFill>
                <a:srgbClr val="0070C0"/>
              </a:solidFill>
              <a:effectLst/>
              <a:latin typeface="Arial Narrow" panose="020B0606020202030204" pitchFamily="34" charset="0"/>
              <a:ea typeface="MS Mincho" panose="02020609040205080304" pitchFamily="49" charset="-128"/>
              <a:cs typeface="Times New Roman" panose="02020603050405020304" pitchFamily="18" charset="0"/>
            </a:endParaRPr>
          </a:p>
        </p:txBody>
      </p:sp>
      <p:sp>
        <p:nvSpPr>
          <p:cNvPr id="10" name="Rectangle 9"/>
          <p:cNvSpPr/>
          <p:nvPr/>
        </p:nvSpPr>
        <p:spPr>
          <a:xfrm>
            <a:off x="3165204" y="3419708"/>
            <a:ext cx="2813591" cy="369332"/>
          </a:xfrm>
          <a:prstGeom prst="rect">
            <a:avLst/>
          </a:prstGeom>
        </p:spPr>
        <p:txBody>
          <a:bodyPr wrap="none">
            <a:spAutoFit/>
          </a:bodyPr>
          <a:lstStyle/>
          <a:p>
            <a:pPr algn="ctr">
              <a:spcAft>
                <a:spcPts val="0"/>
              </a:spcAft>
            </a:pPr>
            <a:r>
              <a:rPr lang="fr-CH" dirty="0">
                <a:latin typeface="Arial" panose="020B0604020202020204" pitchFamily="34" charset="0"/>
                <a:ea typeface="MS Mincho" panose="02020609040205080304" pitchFamily="49" charset="-128"/>
                <a:cs typeface="Times New Roman" panose="02020603050405020304" pitchFamily="18" charset="0"/>
              </a:rPr>
              <a:t>_ _ _ _ _ _ _ _ _ _ _ </a:t>
            </a:r>
            <a:r>
              <a:rPr lang="fr-CH" dirty="0" smtClean="0">
                <a:latin typeface="Arial" panose="020B0604020202020204" pitchFamily="34" charset="0"/>
                <a:ea typeface="MS Mincho" panose="02020609040205080304" pitchFamily="49" charset="-128"/>
                <a:cs typeface="Times New Roman" panose="02020603050405020304" pitchFamily="18" charset="0"/>
              </a:rPr>
              <a:t>__ </a:t>
            </a:r>
            <a:r>
              <a:rPr lang="fr-CH" dirty="0">
                <a:latin typeface="Arial" panose="020B0604020202020204" pitchFamily="34" charset="0"/>
                <a:ea typeface="MS Mincho" panose="02020609040205080304" pitchFamily="49" charset="-128"/>
                <a:cs typeface="Times New Roman" panose="02020603050405020304" pitchFamily="18" charset="0"/>
              </a:rPr>
              <a:t>_</a:t>
            </a:r>
            <a:endParaRPr lang="fr-FR" sz="2400" dirty="0">
              <a:effectLst/>
              <a:latin typeface="Georgia" panose="02040502050405020303" pitchFamily="18" charset="0"/>
              <a:ea typeface="MS Mincho" panose="02020609040205080304" pitchFamily="49" charset="-128"/>
              <a:cs typeface="Times New Roman" panose="02020603050405020304" pitchFamily="18" charset="0"/>
            </a:endParaRPr>
          </a:p>
        </p:txBody>
      </p:sp>
      <p:pic>
        <p:nvPicPr>
          <p:cNvPr id="11" name="il_fi" descr="http://www.republicoftogo.com/var/ezflow_site/storage/images/toutes-les-rubriques/medias/a-quelles-armoiries-se-vouer/27857-1-fre-FR/A-quelles-armoiries-se-vouer_article_top.jpg"/>
          <p:cNvPicPr/>
          <p:nvPr/>
        </p:nvPicPr>
        <p:blipFill>
          <a:blip r:embed="rId3"/>
          <a:srcRect l="1759" r="56631" b="15791"/>
          <a:stretch>
            <a:fillRect/>
          </a:stretch>
        </p:blipFill>
        <p:spPr bwMode="auto">
          <a:xfrm>
            <a:off x="4076700" y="1772816"/>
            <a:ext cx="990600" cy="1143000"/>
          </a:xfrm>
          <a:prstGeom prst="rect">
            <a:avLst/>
          </a:prstGeom>
          <a:noFill/>
          <a:ln w="9525">
            <a:noFill/>
            <a:miter lim="800000"/>
            <a:headEnd/>
            <a:tailEnd/>
          </a:ln>
        </p:spPr>
      </p:pic>
    </p:spTree>
    <p:extLst>
      <p:ext uri="{BB962C8B-B14F-4D97-AF65-F5344CB8AC3E}">
        <p14:creationId xmlns:p14="http://schemas.microsoft.com/office/powerpoint/2010/main" val="4536275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fr-FR" b="1" dirty="0" smtClean="0">
                <a:latin typeface="Andalus" pitchFamily="18" charset="-78"/>
                <a:cs typeface="Andalus" pitchFamily="18" charset="-78"/>
              </a:rPr>
              <a:t/>
            </a:r>
            <a:br>
              <a:rPr lang="fr-FR" b="1" dirty="0" smtClean="0">
                <a:latin typeface="Andalus" pitchFamily="18" charset="-78"/>
                <a:cs typeface="Andalus" pitchFamily="18" charset="-78"/>
              </a:rPr>
            </a:br>
            <a:r>
              <a:rPr lang="fr-FR" b="1" dirty="0" smtClean="0">
                <a:latin typeface="Andalus" pitchFamily="18" charset="-78"/>
                <a:cs typeface="Andalus" pitchFamily="18" charset="-78"/>
              </a:rPr>
              <a:t>Facteur clé de succès</a:t>
            </a:r>
            <a:r>
              <a:rPr lang="fr-FR" dirty="0" smtClean="0">
                <a:latin typeface="Andalus" pitchFamily="18" charset="-78"/>
                <a:cs typeface="Andalus" pitchFamily="18" charset="-78"/>
              </a:rPr>
              <a:t/>
            </a:r>
            <a:br>
              <a:rPr lang="fr-FR" dirty="0" smtClean="0">
                <a:latin typeface="Andalus" pitchFamily="18" charset="-78"/>
                <a:cs typeface="Andalus" pitchFamily="18" charset="-78"/>
              </a:rPr>
            </a:br>
            <a:endParaRPr lang="fr-FR" dirty="0">
              <a:latin typeface="Andalus" pitchFamily="18" charset="-78"/>
              <a:cs typeface="Andalus" pitchFamily="18" charset="-78"/>
            </a:endParaRPr>
          </a:p>
        </p:txBody>
      </p:sp>
      <p:sp>
        <p:nvSpPr>
          <p:cNvPr id="4" name="Espace réservé du contenu 3"/>
          <p:cNvSpPr>
            <a:spLocks noGrp="1"/>
          </p:cNvSpPr>
          <p:nvPr>
            <p:ph idx="1"/>
          </p:nvPr>
        </p:nvSpPr>
        <p:spPr/>
        <p:txBody>
          <a:bodyPr>
            <a:normAutofit/>
          </a:bodyPr>
          <a:lstStyle/>
          <a:p>
            <a:pPr>
              <a:lnSpc>
                <a:spcPct val="150000"/>
              </a:lnSpc>
              <a:buNone/>
            </a:pPr>
            <a:r>
              <a:rPr lang="fr-FR" sz="2800" dirty="0" smtClean="0">
                <a:latin typeface="Andalus" pitchFamily="18" charset="-78"/>
                <a:cs typeface="Andalus" pitchFamily="18" charset="-78"/>
              </a:rPr>
              <a:t>    La mise en place de ces nouvelles sources de financement suppose une méthodologie rigoureuse (plan de communication efficace , gouvernance, gestion financière, </a:t>
            </a:r>
            <a:r>
              <a:rPr lang="fr-FR" sz="2800" dirty="0" err="1" smtClean="0">
                <a:latin typeface="Andalus" pitchFamily="18" charset="-78"/>
                <a:cs typeface="Andalus" pitchFamily="18" charset="-78"/>
              </a:rPr>
              <a:t>redevabilité</a:t>
            </a:r>
            <a:r>
              <a:rPr lang="fr-FR" sz="2800" dirty="0" smtClean="0">
                <a:latin typeface="Andalus" pitchFamily="18" charset="-78"/>
                <a:cs typeface="Andalus" pitchFamily="18" charset="-78"/>
              </a:rPr>
              <a:t>) pour favoriser une parfaite adhésion de la population.</a:t>
            </a:r>
          </a:p>
        </p:txBody>
      </p:sp>
      <p:sp>
        <p:nvSpPr>
          <p:cNvPr id="5" name="Espace réservé du numéro de diapositive 4"/>
          <p:cNvSpPr>
            <a:spLocks noGrp="1"/>
          </p:cNvSpPr>
          <p:nvPr>
            <p:ph type="sldNum" sz="quarter" idx="12"/>
          </p:nvPr>
        </p:nvSpPr>
        <p:spPr/>
        <p:txBody>
          <a:bodyPr/>
          <a:lstStyle/>
          <a:p>
            <a:fld id="{4049EB8B-2607-479E-A46A-5D84E8AE9885}" type="slidenum">
              <a:rPr lang="fr-FR" smtClean="0"/>
              <a:pPr/>
              <a:t>10</a:t>
            </a:fld>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fr-FR" dirty="0" smtClean="0">
                <a:latin typeface="Andalus" pitchFamily="18" charset="-78"/>
                <a:cs typeface="Andalus" pitchFamily="18" charset="-78"/>
              </a:rPr>
              <a:t> </a:t>
            </a:r>
            <a:r>
              <a:rPr lang="fr-FR" b="1" dirty="0" smtClean="0">
                <a:latin typeface="Andalus" pitchFamily="18" charset="-78"/>
                <a:cs typeface="Andalus" pitchFamily="18" charset="-78"/>
              </a:rPr>
              <a:t>Recommandations</a:t>
            </a:r>
            <a:r>
              <a:rPr lang="fr-FR" dirty="0" smtClean="0">
                <a:latin typeface="Andalus" pitchFamily="18" charset="-78"/>
                <a:cs typeface="Andalus" pitchFamily="18" charset="-78"/>
              </a:rPr>
              <a:t/>
            </a:r>
            <a:br>
              <a:rPr lang="fr-FR" dirty="0" smtClean="0">
                <a:latin typeface="Andalus" pitchFamily="18" charset="-78"/>
                <a:cs typeface="Andalus" pitchFamily="18" charset="-78"/>
              </a:rPr>
            </a:br>
            <a:endParaRPr lang="fr-FR" dirty="0">
              <a:latin typeface="Andalus" pitchFamily="18" charset="-78"/>
              <a:cs typeface="Andalus" pitchFamily="18" charset="-78"/>
            </a:endParaRPr>
          </a:p>
        </p:txBody>
      </p:sp>
      <p:sp>
        <p:nvSpPr>
          <p:cNvPr id="4" name="Espace réservé du contenu 3"/>
          <p:cNvSpPr>
            <a:spLocks noGrp="1"/>
          </p:cNvSpPr>
          <p:nvPr>
            <p:ph idx="1"/>
          </p:nvPr>
        </p:nvSpPr>
        <p:spPr>
          <a:xfrm>
            <a:off x="457200" y="1999381"/>
            <a:ext cx="8229600" cy="2941787"/>
          </a:xfrm>
        </p:spPr>
        <p:txBody>
          <a:bodyPr>
            <a:normAutofit fontScale="85000" lnSpcReduction="20000"/>
          </a:bodyPr>
          <a:lstStyle/>
          <a:p>
            <a:pPr lvl="0">
              <a:lnSpc>
                <a:spcPct val="150000"/>
              </a:lnSpc>
              <a:buFont typeface="Wingdings" pitchFamily="2" charset="2"/>
              <a:buChar char="ü"/>
            </a:pPr>
            <a:r>
              <a:rPr lang="fr-FR" dirty="0" smtClean="0">
                <a:latin typeface="Andalus" pitchFamily="18" charset="-78"/>
                <a:cs typeface="Andalus" pitchFamily="18" charset="-78"/>
              </a:rPr>
              <a:t>Approfondir l’étude sur la taxe sur les ressources minières parce que c’est une source très porteuse</a:t>
            </a:r>
          </a:p>
          <a:p>
            <a:pPr lvl="0">
              <a:lnSpc>
                <a:spcPct val="150000"/>
              </a:lnSpc>
              <a:buNone/>
            </a:pPr>
            <a:endParaRPr lang="fr-FR" dirty="0" smtClean="0">
              <a:latin typeface="Andalus" pitchFamily="18" charset="-78"/>
              <a:cs typeface="Andalus" pitchFamily="18" charset="-78"/>
            </a:endParaRPr>
          </a:p>
          <a:p>
            <a:pPr lvl="0">
              <a:lnSpc>
                <a:spcPct val="150000"/>
              </a:lnSpc>
              <a:buFont typeface="Wingdings" pitchFamily="2" charset="2"/>
              <a:buChar char="ü"/>
            </a:pPr>
            <a:r>
              <a:rPr lang="fr-FR" dirty="0" smtClean="0">
                <a:latin typeface="Andalus" pitchFamily="18" charset="-78"/>
                <a:cs typeface="Andalus" pitchFamily="18" charset="-78"/>
              </a:rPr>
              <a:t>Envisager une taxe sur les boissons sucrées car c’est une source potentielle de financement pour la santé</a:t>
            </a:r>
          </a:p>
          <a:p>
            <a:pPr lvl="0">
              <a:lnSpc>
                <a:spcPct val="150000"/>
              </a:lnSpc>
              <a:buFont typeface="Wingdings" pitchFamily="2" charset="2"/>
              <a:buChar char="ü"/>
            </a:pPr>
            <a:endParaRPr lang="fr-FR" dirty="0" smtClean="0">
              <a:latin typeface="Andalus" pitchFamily="18" charset="-78"/>
              <a:cs typeface="Andalus" pitchFamily="18" charset="-78"/>
            </a:endParaRPr>
          </a:p>
          <a:p>
            <a:pPr lvl="0">
              <a:lnSpc>
                <a:spcPct val="150000"/>
              </a:lnSpc>
              <a:buFont typeface="Wingdings" pitchFamily="2" charset="2"/>
              <a:buChar char="ü"/>
            </a:pPr>
            <a:endParaRPr lang="fr-FR" dirty="0" smtClean="0">
              <a:latin typeface="Andalus" pitchFamily="18" charset="-78"/>
              <a:cs typeface="Andalus" pitchFamily="18" charset="-78"/>
            </a:endParaRPr>
          </a:p>
          <a:p>
            <a:pPr>
              <a:lnSpc>
                <a:spcPct val="150000"/>
              </a:lnSpc>
              <a:buFont typeface="Wingdings" pitchFamily="2" charset="2"/>
              <a:buChar char="ü"/>
            </a:pPr>
            <a:endParaRPr lang="fr-FR" dirty="0">
              <a:latin typeface="Andalus" pitchFamily="18" charset="-78"/>
              <a:cs typeface="Andalus" pitchFamily="18" charset="-78"/>
            </a:endParaRPr>
          </a:p>
        </p:txBody>
      </p:sp>
      <p:sp>
        <p:nvSpPr>
          <p:cNvPr id="5" name="Espace réservé du numéro de diapositive 4"/>
          <p:cNvSpPr>
            <a:spLocks noGrp="1"/>
          </p:cNvSpPr>
          <p:nvPr>
            <p:ph type="sldNum" sz="quarter" idx="12"/>
          </p:nvPr>
        </p:nvSpPr>
        <p:spPr/>
        <p:txBody>
          <a:bodyPr/>
          <a:lstStyle/>
          <a:p>
            <a:fld id="{4049EB8B-2607-479E-A46A-5D84E8AE9885}" type="slidenum">
              <a:rPr lang="fr-FR" smtClean="0"/>
              <a:pPr/>
              <a:t>11</a:t>
            </a:fld>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22114"/>
          </a:xfrm>
        </p:spPr>
        <p:txBody>
          <a:bodyPr/>
          <a:lstStyle/>
          <a:p>
            <a:r>
              <a:rPr lang="fr-FR" b="1" dirty="0" smtClean="0">
                <a:latin typeface="Andalus" pitchFamily="18" charset="-78"/>
                <a:cs typeface="Andalus" pitchFamily="18" charset="-78"/>
              </a:rPr>
              <a:t>Constats</a:t>
            </a:r>
            <a:endParaRPr lang="fr-FR" b="1" dirty="0">
              <a:latin typeface="Andalus" pitchFamily="18" charset="-78"/>
              <a:cs typeface="Andalus" pitchFamily="18" charset="-78"/>
            </a:endParaRPr>
          </a:p>
        </p:txBody>
      </p:sp>
      <p:sp>
        <p:nvSpPr>
          <p:cNvPr id="3" name="Espace réservé du contenu 2"/>
          <p:cNvSpPr>
            <a:spLocks noGrp="1"/>
          </p:cNvSpPr>
          <p:nvPr>
            <p:ph idx="1"/>
          </p:nvPr>
        </p:nvSpPr>
        <p:spPr>
          <a:xfrm>
            <a:off x="251520" y="1135285"/>
            <a:ext cx="8435280" cy="5534075"/>
          </a:xfrm>
        </p:spPr>
        <p:txBody>
          <a:bodyPr>
            <a:noAutofit/>
          </a:bodyPr>
          <a:lstStyle/>
          <a:p>
            <a:pPr lvl="0">
              <a:lnSpc>
                <a:spcPct val="170000"/>
              </a:lnSpc>
              <a:buFont typeface="Wingdings" pitchFamily="2" charset="2"/>
              <a:buChar char="ü"/>
            </a:pPr>
            <a:r>
              <a:rPr lang="fr-FR" sz="2000" dirty="0" smtClean="0">
                <a:latin typeface="Andalus" pitchFamily="18" charset="-78"/>
                <a:cs typeface="Andalus" pitchFamily="18" charset="-78"/>
              </a:rPr>
              <a:t>Les ménages supportent 47,5% des dépenses de santé</a:t>
            </a:r>
          </a:p>
          <a:p>
            <a:pPr lvl="0">
              <a:lnSpc>
                <a:spcPct val="170000"/>
              </a:lnSpc>
              <a:buFont typeface="Wingdings" pitchFamily="2" charset="2"/>
              <a:buChar char="ü"/>
            </a:pPr>
            <a:r>
              <a:rPr lang="fr-FR" sz="2000" dirty="0" smtClean="0">
                <a:latin typeface="Andalus" pitchFamily="18" charset="-78"/>
                <a:cs typeface="Andalus" pitchFamily="18" charset="-78"/>
              </a:rPr>
              <a:t>Les dépenses de santé de la population contribuent à leur paupérisation</a:t>
            </a:r>
          </a:p>
          <a:p>
            <a:pPr lvl="0">
              <a:lnSpc>
                <a:spcPct val="170000"/>
              </a:lnSpc>
              <a:buFont typeface="Wingdings" pitchFamily="2" charset="2"/>
              <a:buChar char="ü"/>
            </a:pPr>
            <a:r>
              <a:rPr lang="fr-FR" sz="2000" dirty="0" smtClean="0">
                <a:latin typeface="Andalus" pitchFamily="18" charset="-78"/>
                <a:cs typeface="Andalus" pitchFamily="18" charset="-78"/>
              </a:rPr>
              <a:t>L’offre de soins notamment les ressources humaines et le plateau technique ne répondent pas aux différents niveaux de la pyramide sanitaire</a:t>
            </a:r>
          </a:p>
          <a:p>
            <a:pPr lvl="0">
              <a:lnSpc>
                <a:spcPct val="170000"/>
              </a:lnSpc>
              <a:buFont typeface="Wingdings" pitchFamily="2" charset="2"/>
              <a:buChar char="ü"/>
            </a:pPr>
            <a:r>
              <a:rPr lang="fr-FR" sz="2000" dirty="0" smtClean="0">
                <a:latin typeface="Andalus" pitchFamily="18" charset="-78"/>
                <a:cs typeface="Andalus" pitchFamily="18" charset="-78"/>
              </a:rPr>
              <a:t>Il y a une faible fréquentation de structures sanitaires à 30% avec une accessibilité géographique de 66,8% en 2015.</a:t>
            </a:r>
          </a:p>
          <a:p>
            <a:pPr lvl="0">
              <a:lnSpc>
                <a:spcPct val="170000"/>
              </a:lnSpc>
              <a:buFont typeface="Wingdings" pitchFamily="2" charset="2"/>
              <a:buChar char="ü"/>
            </a:pPr>
            <a:r>
              <a:rPr lang="fr-FR" sz="2000" dirty="0" smtClean="0">
                <a:latin typeface="Andalus" pitchFamily="18" charset="-78"/>
                <a:cs typeface="Andalus" pitchFamily="18" charset="-78"/>
              </a:rPr>
              <a:t>Il est dépensé pour la santé 40 dollars/habitant/an contre 86 dollars recommandés par l'OMS</a:t>
            </a:r>
          </a:p>
          <a:p>
            <a:pPr>
              <a:lnSpc>
                <a:spcPct val="170000"/>
              </a:lnSpc>
              <a:buFont typeface="Wingdings" pitchFamily="2" charset="2"/>
              <a:buChar char="ü"/>
            </a:pPr>
            <a:r>
              <a:rPr lang="fr-FR" sz="2000" dirty="0" smtClean="0">
                <a:latin typeface="Andalus" pitchFamily="18" charset="-78"/>
                <a:cs typeface="Andalus" pitchFamily="18" charset="-78"/>
              </a:rPr>
              <a:t>Les besoins de financement du PNDS 2017-2022 sont de 112,358 milliards par an pour arriver à une CSU</a:t>
            </a:r>
            <a:endParaRPr lang="fr-FR" sz="2000" dirty="0">
              <a:latin typeface="Andalus" pitchFamily="18" charset="-78"/>
              <a:cs typeface="Andalus" pitchFamily="18" charset="-78"/>
            </a:endParaRPr>
          </a:p>
        </p:txBody>
      </p:sp>
      <p:sp>
        <p:nvSpPr>
          <p:cNvPr id="4" name="Espace réservé du numéro de diapositive 3"/>
          <p:cNvSpPr>
            <a:spLocks noGrp="1"/>
          </p:cNvSpPr>
          <p:nvPr>
            <p:ph type="sldNum" sz="quarter" idx="12"/>
          </p:nvPr>
        </p:nvSpPr>
        <p:spPr/>
        <p:txBody>
          <a:bodyPr/>
          <a:lstStyle/>
          <a:p>
            <a:fld id="{4049EB8B-2607-479E-A46A-5D84E8AE9885}" type="slidenum">
              <a:rPr lang="fr-FR" smtClean="0"/>
              <a:pPr/>
              <a:t>2</a:t>
            </a:fld>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smtClean="0">
                <a:latin typeface="Andalus" pitchFamily="18" charset="-78"/>
                <a:cs typeface="Andalus" pitchFamily="18" charset="-78"/>
              </a:rPr>
              <a:t>Notion de financements innovants</a:t>
            </a:r>
            <a:endParaRPr lang="fr-FR" b="1" dirty="0">
              <a:latin typeface="Andalus" pitchFamily="18" charset="-78"/>
              <a:cs typeface="Andalus" pitchFamily="18" charset="-78"/>
            </a:endParaRPr>
          </a:p>
        </p:txBody>
      </p:sp>
      <p:sp>
        <p:nvSpPr>
          <p:cNvPr id="3" name="Espace réservé du contenu 2"/>
          <p:cNvSpPr>
            <a:spLocks noGrp="1"/>
          </p:cNvSpPr>
          <p:nvPr>
            <p:ph idx="1"/>
          </p:nvPr>
        </p:nvSpPr>
        <p:spPr/>
        <p:txBody>
          <a:bodyPr>
            <a:normAutofit fontScale="62500" lnSpcReduction="20000"/>
          </a:bodyPr>
          <a:lstStyle/>
          <a:p>
            <a:pPr>
              <a:lnSpc>
                <a:spcPct val="170000"/>
              </a:lnSpc>
              <a:buFont typeface="Wingdings" pitchFamily="2" charset="2"/>
              <a:buChar char="ü"/>
            </a:pPr>
            <a:r>
              <a:rPr lang="fr-FR" dirty="0" smtClean="0">
                <a:latin typeface="Andalus" pitchFamily="18" charset="-78"/>
                <a:cs typeface="Andalus" pitchFamily="18" charset="-78"/>
              </a:rPr>
              <a:t>Les financements innovants doivent être compris comme des ressources additionnelles à mobiliser dans le cadre du financement de la couverture sanitaire universelle. Ils n'ont pas vocation à remplacer la part du budget affecté à la santé.</a:t>
            </a:r>
          </a:p>
          <a:p>
            <a:pPr>
              <a:lnSpc>
                <a:spcPct val="170000"/>
              </a:lnSpc>
              <a:buFont typeface="Wingdings" pitchFamily="2" charset="2"/>
              <a:buChar char="ü"/>
            </a:pPr>
            <a:endParaRPr lang="fr-FR" dirty="0" smtClean="0">
              <a:latin typeface="Andalus" pitchFamily="18" charset="-78"/>
              <a:cs typeface="Andalus" pitchFamily="18" charset="-78"/>
            </a:endParaRPr>
          </a:p>
          <a:p>
            <a:pPr>
              <a:lnSpc>
                <a:spcPct val="170000"/>
              </a:lnSpc>
              <a:buFont typeface="Wingdings" pitchFamily="2" charset="2"/>
              <a:buChar char="ü"/>
            </a:pPr>
            <a:r>
              <a:rPr lang="fr-FR" dirty="0" smtClean="0">
                <a:latin typeface="Andalus" pitchFamily="18" charset="-78"/>
                <a:cs typeface="Andalus" pitchFamily="18" charset="-78"/>
              </a:rPr>
              <a:t>La réflexion s'inscrit dans un cadre global de l'augmentation de l'espace budgétaire en santé et la réallocation  de ressources en faveur de la santé en application des engagements pris par les Chefs d'Etat à </a:t>
            </a:r>
            <a:r>
              <a:rPr lang="fr-FR" dirty="0" err="1" smtClean="0">
                <a:latin typeface="Andalus" pitchFamily="18" charset="-78"/>
                <a:cs typeface="Andalus" pitchFamily="18" charset="-78"/>
              </a:rPr>
              <a:t>Abudja</a:t>
            </a:r>
            <a:r>
              <a:rPr lang="fr-FR" dirty="0" smtClean="0">
                <a:latin typeface="Andalus" pitchFamily="18" charset="-78"/>
                <a:cs typeface="Andalus" pitchFamily="18" charset="-78"/>
              </a:rPr>
              <a:t> en 2000.</a:t>
            </a:r>
          </a:p>
          <a:p>
            <a:pPr>
              <a:lnSpc>
                <a:spcPct val="170000"/>
              </a:lnSpc>
              <a:buFont typeface="Wingdings" pitchFamily="2" charset="2"/>
              <a:buChar char="ü"/>
            </a:pPr>
            <a:endParaRPr lang="fr-FR" dirty="0" smtClean="0">
              <a:latin typeface="Andalus" pitchFamily="18" charset="-78"/>
              <a:cs typeface="Andalus" pitchFamily="18" charset="-78"/>
            </a:endParaRPr>
          </a:p>
          <a:p>
            <a:pPr>
              <a:lnSpc>
                <a:spcPct val="170000"/>
              </a:lnSpc>
              <a:buFont typeface="Wingdings" pitchFamily="2" charset="2"/>
              <a:buChar char="ü"/>
            </a:pPr>
            <a:endParaRPr lang="fr-FR" dirty="0">
              <a:latin typeface="Andalus" pitchFamily="18" charset="-78"/>
              <a:cs typeface="Andalus" pitchFamily="18" charset="-78"/>
            </a:endParaRPr>
          </a:p>
        </p:txBody>
      </p:sp>
      <p:sp>
        <p:nvSpPr>
          <p:cNvPr id="4" name="Espace réservé du numéro de diapositive 3"/>
          <p:cNvSpPr>
            <a:spLocks noGrp="1"/>
          </p:cNvSpPr>
          <p:nvPr>
            <p:ph type="sldNum" sz="quarter" idx="12"/>
          </p:nvPr>
        </p:nvSpPr>
        <p:spPr/>
        <p:txBody>
          <a:bodyPr/>
          <a:lstStyle/>
          <a:p>
            <a:fld id="{4049EB8B-2607-479E-A46A-5D84E8AE9885}" type="slidenum">
              <a:rPr lang="fr-FR" smtClean="0"/>
              <a:pPr/>
              <a:t>3</a:t>
            </a:fld>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57200" y="274638"/>
            <a:ext cx="8229600" cy="778098"/>
          </a:xfrm>
        </p:spPr>
        <p:txBody>
          <a:bodyPr>
            <a:normAutofit/>
          </a:bodyPr>
          <a:lstStyle/>
          <a:p>
            <a:r>
              <a:rPr lang="fr-FR" sz="3800" b="1" dirty="0" smtClean="0">
                <a:latin typeface="Andalus" pitchFamily="18" charset="-78"/>
                <a:cs typeface="Andalus" pitchFamily="18" charset="-78"/>
              </a:rPr>
              <a:t>Critères d'appréciation des mécanismes </a:t>
            </a:r>
            <a:endParaRPr lang="fr-FR" sz="3800" b="1" dirty="0">
              <a:latin typeface="Andalus" pitchFamily="18" charset="-78"/>
              <a:cs typeface="Andalus" pitchFamily="18" charset="-78"/>
            </a:endParaRPr>
          </a:p>
        </p:txBody>
      </p:sp>
      <p:sp>
        <p:nvSpPr>
          <p:cNvPr id="4" name="Espace réservé du contenu 3"/>
          <p:cNvSpPr>
            <a:spLocks noGrp="1"/>
          </p:cNvSpPr>
          <p:nvPr>
            <p:ph idx="1"/>
          </p:nvPr>
        </p:nvSpPr>
        <p:spPr>
          <a:xfrm>
            <a:off x="107504" y="1124744"/>
            <a:ext cx="8964488" cy="5328592"/>
          </a:xfrm>
        </p:spPr>
        <p:txBody>
          <a:bodyPr>
            <a:noAutofit/>
          </a:bodyPr>
          <a:lstStyle/>
          <a:p>
            <a:pPr lvl="0">
              <a:lnSpc>
                <a:spcPct val="170000"/>
              </a:lnSpc>
              <a:buFont typeface="Wingdings" pitchFamily="2" charset="2"/>
              <a:buChar char="ü"/>
            </a:pPr>
            <a:r>
              <a:rPr lang="fr-FR" sz="2000" b="1" dirty="0" smtClean="0">
                <a:latin typeface="Andalus" pitchFamily="18" charset="-78"/>
                <a:cs typeface="Andalus" pitchFamily="18" charset="-78"/>
              </a:rPr>
              <a:t>Faisabilité </a:t>
            </a:r>
            <a:r>
              <a:rPr lang="fr-FR" sz="2000" dirty="0" smtClean="0">
                <a:latin typeface="Andalus" pitchFamily="18" charset="-78"/>
                <a:cs typeface="Andalus" pitchFamily="18" charset="-78"/>
              </a:rPr>
              <a:t>: le mécanisme de financement proposé peut-t-il créer des réticences? </a:t>
            </a:r>
          </a:p>
          <a:p>
            <a:pPr lvl="0">
              <a:lnSpc>
                <a:spcPct val="170000"/>
              </a:lnSpc>
              <a:buFont typeface="Wingdings" pitchFamily="2" charset="2"/>
              <a:buChar char="ü"/>
            </a:pPr>
            <a:r>
              <a:rPr lang="fr-FR" sz="2000" b="1" dirty="0" smtClean="0">
                <a:latin typeface="Andalus" pitchFamily="18" charset="-78"/>
                <a:cs typeface="Andalus" pitchFamily="18" charset="-78"/>
              </a:rPr>
              <a:t>Pérennité</a:t>
            </a:r>
            <a:r>
              <a:rPr lang="fr-FR" sz="2000" dirty="0" smtClean="0">
                <a:latin typeface="Andalus" pitchFamily="18" charset="-78"/>
                <a:cs typeface="Andalus" pitchFamily="18" charset="-78"/>
              </a:rPr>
              <a:t>: le mécanisme sera-t-il applicable dans le temps ?</a:t>
            </a:r>
          </a:p>
          <a:p>
            <a:pPr lvl="0">
              <a:lnSpc>
                <a:spcPct val="170000"/>
              </a:lnSpc>
              <a:buFont typeface="Wingdings" pitchFamily="2" charset="2"/>
              <a:buChar char="ü"/>
            </a:pPr>
            <a:r>
              <a:rPr lang="fr-FR" sz="2000" b="1" dirty="0" smtClean="0">
                <a:latin typeface="Andalus" pitchFamily="18" charset="-78"/>
                <a:cs typeface="Andalus" pitchFamily="18" charset="-78"/>
              </a:rPr>
              <a:t>Progressivité </a:t>
            </a:r>
            <a:r>
              <a:rPr lang="fr-FR" sz="2000" dirty="0" smtClean="0">
                <a:latin typeface="Andalus" pitchFamily="18" charset="-78"/>
                <a:cs typeface="Andalus" pitchFamily="18" charset="-78"/>
              </a:rPr>
              <a:t>: Dans quelle mesure le mécanisme de financement permet-il l’équité contributive verticale et horizontale ?</a:t>
            </a:r>
          </a:p>
          <a:p>
            <a:pPr lvl="0">
              <a:lnSpc>
                <a:spcPct val="170000"/>
              </a:lnSpc>
              <a:buFont typeface="Wingdings" pitchFamily="2" charset="2"/>
              <a:buChar char="ü"/>
            </a:pPr>
            <a:r>
              <a:rPr lang="fr-FR" sz="2000" b="1" dirty="0" smtClean="0">
                <a:latin typeface="Andalus" pitchFamily="18" charset="-78"/>
                <a:cs typeface="Andalus" pitchFamily="18" charset="-78"/>
              </a:rPr>
              <a:t>Effets collatéraux:</a:t>
            </a:r>
            <a:r>
              <a:rPr lang="fr-FR" sz="2000" dirty="0" smtClean="0">
                <a:latin typeface="Andalus" pitchFamily="18" charset="-78"/>
                <a:cs typeface="Andalus" pitchFamily="18" charset="-78"/>
              </a:rPr>
              <a:t> le mécanisme a-t-il des effets collatéraux positifs ou négatifs ?</a:t>
            </a:r>
          </a:p>
          <a:p>
            <a:pPr lvl="0">
              <a:lnSpc>
                <a:spcPct val="170000"/>
              </a:lnSpc>
              <a:buFont typeface="Wingdings" pitchFamily="2" charset="2"/>
              <a:buChar char="ü"/>
            </a:pPr>
            <a:r>
              <a:rPr lang="fr-FR" sz="2000" b="1" dirty="0" smtClean="0">
                <a:latin typeface="Andalus" pitchFamily="18" charset="-78"/>
                <a:cs typeface="Andalus" pitchFamily="18" charset="-78"/>
              </a:rPr>
              <a:t>Gouvernance:</a:t>
            </a:r>
            <a:r>
              <a:rPr lang="fr-FR" sz="2000" dirty="0" smtClean="0">
                <a:latin typeface="Andalus" pitchFamily="18" charset="-78"/>
                <a:cs typeface="Andalus" pitchFamily="18" charset="-78"/>
              </a:rPr>
              <a:t> les arrangements institutionnels et opérationnels sont-ils en place pour implémenter ce mécanisme?</a:t>
            </a:r>
          </a:p>
          <a:p>
            <a:pPr lvl="0">
              <a:lnSpc>
                <a:spcPct val="170000"/>
              </a:lnSpc>
              <a:buFont typeface="Wingdings" pitchFamily="2" charset="2"/>
              <a:buChar char="ü"/>
            </a:pPr>
            <a:r>
              <a:rPr lang="fr-FR" sz="2000" b="1" dirty="0" smtClean="0">
                <a:latin typeface="Andalus" pitchFamily="18" charset="-78"/>
                <a:cs typeface="Andalus" pitchFamily="18" charset="-78"/>
              </a:rPr>
              <a:t>Volume de l'assiette: </a:t>
            </a:r>
            <a:r>
              <a:rPr lang="fr-FR" sz="2000" dirty="0" smtClean="0">
                <a:latin typeface="Andalus" pitchFamily="18" charset="-78"/>
                <a:cs typeface="Andalus" pitchFamily="18" charset="-78"/>
              </a:rPr>
              <a:t>le potentiel de ressources financières à mobiliser par le mécanisme.</a:t>
            </a:r>
          </a:p>
          <a:p>
            <a:pPr>
              <a:lnSpc>
                <a:spcPct val="170000"/>
              </a:lnSpc>
              <a:buFont typeface="Wingdings" pitchFamily="2" charset="2"/>
              <a:buChar char="ü"/>
            </a:pPr>
            <a:endParaRPr lang="fr-FR" sz="2000" dirty="0">
              <a:latin typeface="Andalus" pitchFamily="18" charset="-78"/>
              <a:cs typeface="Andalus" pitchFamily="18" charset="-78"/>
            </a:endParaRPr>
          </a:p>
        </p:txBody>
      </p:sp>
      <p:sp>
        <p:nvSpPr>
          <p:cNvPr id="5" name="Espace réservé du numéro de diapositive 4"/>
          <p:cNvSpPr>
            <a:spLocks noGrp="1"/>
          </p:cNvSpPr>
          <p:nvPr>
            <p:ph type="sldNum" sz="quarter" idx="12"/>
          </p:nvPr>
        </p:nvSpPr>
        <p:spPr/>
        <p:txBody>
          <a:bodyPr/>
          <a:lstStyle/>
          <a:p>
            <a:fld id="{4049EB8B-2607-479E-A46A-5D84E8AE9885}" type="slidenum">
              <a:rPr lang="fr-FR" smtClean="0"/>
              <a:pPr/>
              <a:t>4</a:t>
            </a:fld>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r>
              <a:rPr lang="fr-FR" b="1" dirty="0" smtClean="0">
                <a:latin typeface="Andalus" pitchFamily="18" charset="-78"/>
                <a:cs typeface="Andalus" pitchFamily="18" charset="-78"/>
              </a:rPr>
              <a:t>Analyse des cinq mécanismes retenus par l'étude (1/2)</a:t>
            </a:r>
            <a:endParaRPr lang="fr-FR" b="1" dirty="0">
              <a:latin typeface="Andalus" pitchFamily="18" charset="-78"/>
              <a:cs typeface="Andalus" pitchFamily="18" charset="-78"/>
            </a:endParaRPr>
          </a:p>
        </p:txBody>
      </p:sp>
      <p:graphicFrame>
        <p:nvGraphicFramePr>
          <p:cNvPr id="9" name="Tableau 8"/>
          <p:cNvGraphicFramePr>
            <a:graphicFrameLocks noGrp="1"/>
          </p:cNvGraphicFramePr>
          <p:nvPr/>
        </p:nvGraphicFramePr>
        <p:xfrm>
          <a:off x="142844" y="1578887"/>
          <a:ext cx="8654768" cy="4834871"/>
        </p:xfrm>
        <a:graphic>
          <a:graphicData uri="http://schemas.openxmlformats.org/drawingml/2006/table">
            <a:tbl>
              <a:tblPr/>
              <a:tblGrid>
                <a:gridCol w="1728000"/>
                <a:gridCol w="3925292"/>
                <a:gridCol w="3001476"/>
              </a:tblGrid>
              <a:tr h="99122">
                <a:tc>
                  <a:txBody>
                    <a:bodyPr/>
                    <a:lstStyle/>
                    <a:p>
                      <a:pPr>
                        <a:lnSpc>
                          <a:spcPct val="115000"/>
                        </a:lnSpc>
                        <a:spcAft>
                          <a:spcPts val="0"/>
                        </a:spcAft>
                      </a:pPr>
                      <a:r>
                        <a:rPr lang="fr-FR" sz="1600" b="1" dirty="0">
                          <a:latin typeface="Andalus" pitchFamily="18" charset="-78"/>
                          <a:ea typeface="Calibri"/>
                          <a:cs typeface="Andalus" pitchFamily="18" charset="-78"/>
                        </a:rPr>
                        <a:t>Mécanismes</a:t>
                      </a:r>
                      <a:endParaRPr lang="fr-FR" sz="1600" dirty="0">
                        <a:latin typeface="Andalus" pitchFamily="18" charset="-78"/>
                        <a:ea typeface="Calibri"/>
                        <a:cs typeface="Andalus" pitchFamily="18" charset="-78"/>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Andalus" pitchFamily="18" charset="-78"/>
                          <a:ea typeface="Calibri"/>
                          <a:cs typeface="Andalus" pitchFamily="18" charset="-78"/>
                        </a:rPr>
                        <a:t>Avantages</a:t>
                      </a:r>
                      <a:endParaRPr lang="fr-FR" sz="1600" dirty="0">
                        <a:latin typeface="Andalus" pitchFamily="18" charset="-78"/>
                        <a:ea typeface="Calibri"/>
                        <a:cs typeface="Andalus" pitchFamily="18" charset="-78"/>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Andalus" pitchFamily="18" charset="-78"/>
                          <a:ea typeface="Calibri"/>
                          <a:cs typeface="Andalus" pitchFamily="18" charset="-78"/>
                        </a:rPr>
                        <a:t>Inconvénients</a:t>
                      </a:r>
                      <a:endParaRPr lang="fr-FR" sz="1600">
                        <a:latin typeface="Andalus" pitchFamily="18" charset="-78"/>
                        <a:ea typeface="Calibri"/>
                        <a:cs typeface="Andalus" pitchFamily="18" charset="-78"/>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9463">
                <a:tc>
                  <a:txBody>
                    <a:bodyPr/>
                    <a:lstStyle/>
                    <a:p>
                      <a:pPr>
                        <a:lnSpc>
                          <a:spcPct val="115000"/>
                        </a:lnSpc>
                        <a:spcAft>
                          <a:spcPts val="0"/>
                        </a:spcAft>
                      </a:pPr>
                      <a:r>
                        <a:rPr lang="fr-FR" sz="1600" dirty="0">
                          <a:latin typeface="Andalus" pitchFamily="18" charset="-78"/>
                          <a:ea typeface="Calibri"/>
                          <a:cs typeface="Andalus" pitchFamily="18" charset="-78"/>
                        </a:rPr>
                        <a:t>Taxe sur billets d’avions</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Une taxe minimum inférieure à 100 FCFA n’a pas d’impact sur la demande de billets</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Pérennité de la taxe avec expansion  de l’aéroport de Lomé</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Taxe supportée par des couches aisées</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Possibilité d’augmenter cette taxe à l’échéance du remboursement de l’emprunt/Investissement</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Mécanisme de collecte déjà existant</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Il existe déjà une taxe pour le remboursement de l’emprunt pour la construction : environ 5000 FCFA/billet</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Le scénario 3 ne pourrait rapporter que  47,6 millions en 2016 si elle était instituée</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9463">
                <a:tc>
                  <a:txBody>
                    <a:bodyPr/>
                    <a:lstStyle/>
                    <a:p>
                      <a:pPr>
                        <a:lnSpc>
                          <a:spcPct val="115000"/>
                        </a:lnSpc>
                        <a:spcAft>
                          <a:spcPts val="0"/>
                        </a:spcAft>
                      </a:pPr>
                      <a:r>
                        <a:rPr lang="fr-FR" sz="1600" dirty="0">
                          <a:latin typeface="Andalus" pitchFamily="18" charset="-78"/>
                          <a:ea typeface="Calibri"/>
                          <a:cs typeface="Andalus" pitchFamily="18" charset="-78"/>
                        </a:rPr>
                        <a:t>Taxe sur les transferts de fonds</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fr-FR" sz="1600" dirty="0" smtClean="0">
                          <a:latin typeface="Andalus" pitchFamily="18" charset="-78"/>
                          <a:ea typeface="Calibri"/>
                          <a:cs typeface="Andalus" pitchFamily="18" charset="-78"/>
                        </a:rPr>
                        <a:t>Si </a:t>
                      </a:r>
                      <a:r>
                        <a:rPr lang="fr-FR" sz="1600" dirty="0">
                          <a:latin typeface="Andalus" pitchFamily="18" charset="-78"/>
                          <a:ea typeface="Calibri"/>
                          <a:cs typeface="Andalus" pitchFamily="18" charset="-78"/>
                        </a:rPr>
                        <a:t>le taux de transfert était à 1% en 2016, on aurait pu mobiliser 1,716 milliard</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Pérennité garantie</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Risque d’augmentation des transferts informels</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488">
                <a:tc>
                  <a:txBody>
                    <a:bodyPr/>
                    <a:lstStyle/>
                    <a:p>
                      <a:pPr>
                        <a:lnSpc>
                          <a:spcPct val="115000"/>
                        </a:lnSpc>
                        <a:spcAft>
                          <a:spcPts val="0"/>
                        </a:spcAft>
                      </a:pPr>
                      <a:r>
                        <a:rPr lang="fr-FR" sz="1600">
                          <a:latin typeface="Andalus" pitchFamily="18" charset="-78"/>
                          <a:ea typeface="Calibri"/>
                          <a:cs typeface="Andalus" pitchFamily="18" charset="-78"/>
                        </a:rPr>
                        <a:t>Taxe sur les ressources minières</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a:latin typeface="Andalus" pitchFamily="18" charset="-78"/>
                          <a:ea typeface="Calibri"/>
                          <a:cs typeface="Andalus" pitchFamily="18" charset="-78"/>
                        </a:rPr>
                        <a:t>Cette taxe représente un potentiel à l’in star d’autres pays comme le Ghana (5% du revenu brut), Burkina-Faso (5% métaux de base)</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dirty="0">
                          <a:latin typeface="Andalus" pitchFamily="18" charset="-78"/>
                          <a:ea typeface="Calibri"/>
                          <a:cs typeface="Andalus" pitchFamily="18" charset="-78"/>
                        </a:rPr>
                        <a:t>Pas d’éléments sur la production</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chemeClr val="tx1"/>
                </a:solidFill>
                <a:effectLst/>
                <a:latin typeface="Arial" pitchFamily="34" charset="0"/>
                <a:cs typeface="Arial" pitchFamily="34" charset="0"/>
              </a:rPr>
              <a:t/>
            </a:r>
            <a:br>
              <a:rPr kumimoji="0" lang="fr-FR" sz="1800" b="0" i="0" u="none" strike="noStrike" cap="none" normalizeH="0" baseline="0" smtClean="0">
                <a:ln>
                  <a:noFill/>
                </a:ln>
                <a:solidFill>
                  <a:schemeClr val="tx1"/>
                </a:solidFill>
                <a:effectLst/>
                <a:latin typeface="Arial" pitchFamily="34" charset="0"/>
                <a:cs typeface="Arial" pitchFamily="34" charset="0"/>
              </a:rPr>
            </a:b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3017838" cy="95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6" name="Espace réservé du numéro de diapositive 5"/>
          <p:cNvSpPr>
            <a:spLocks noGrp="1"/>
          </p:cNvSpPr>
          <p:nvPr>
            <p:ph type="sldNum" sz="quarter" idx="12"/>
          </p:nvPr>
        </p:nvSpPr>
        <p:spPr/>
        <p:txBody>
          <a:bodyPr/>
          <a:lstStyle/>
          <a:p>
            <a:fld id="{4049EB8B-2607-479E-A46A-5D84E8AE9885}" type="slidenum">
              <a:rPr lang="fr-FR" smtClean="0"/>
              <a:pPr/>
              <a:t>5</a:t>
            </a:fld>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r>
              <a:rPr lang="fr-FR" b="1" dirty="0" smtClean="0">
                <a:latin typeface="Andalus" pitchFamily="18" charset="-78"/>
                <a:cs typeface="Andalus" pitchFamily="18" charset="-78"/>
              </a:rPr>
              <a:t>Analyse des cinq mécanismes retenus par l'étude (2/2)</a:t>
            </a:r>
            <a:endParaRPr lang="fr-FR" b="1" dirty="0">
              <a:latin typeface="Andalus" pitchFamily="18" charset="-78"/>
              <a:cs typeface="Andalus" pitchFamily="18" charset="-78"/>
            </a:endParaRPr>
          </a:p>
        </p:txBody>
      </p:sp>
      <p:graphicFrame>
        <p:nvGraphicFramePr>
          <p:cNvPr id="9" name="Tableau 8"/>
          <p:cNvGraphicFramePr>
            <a:graphicFrameLocks noGrp="1"/>
          </p:cNvGraphicFramePr>
          <p:nvPr/>
        </p:nvGraphicFramePr>
        <p:xfrm>
          <a:off x="180496" y="1836625"/>
          <a:ext cx="8856000" cy="4178808"/>
        </p:xfrm>
        <a:graphic>
          <a:graphicData uri="http://schemas.openxmlformats.org/drawingml/2006/table">
            <a:tbl>
              <a:tblPr/>
              <a:tblGrid>
                <a:gridCol w="1404000"/>
                <a:gridCol w="3492000"/>
                <a:gridCol w="3960000"/>
              </a:tblGrid>
              <a:tr h="99122">
                <a:tc>
                  <a:txBody>
                    <a:bodyPr/>
                    <a:lstStyle/>
                    <a:p>
                      <a:pPr>
                        <a:lnSpc>
                          <a:spcPct val="115000"/>
                        </a:lnSpc>
                        <a:spcAft>
                          <a:spcPts val="0"/>
                        </a:spcAft>
                      </a:pPr>
                      <a:r>
                        <a:rPr lang="fr-FR" sz="1600" b="1" dirty="0">
                          <a:latin typeface="Andalus" pitchFamily="18" charset="-78"/>
                          <a:ea typeface="Calibri"/>
                          <a:cs typeface="Andalus" pitchFamily="18" charset="-78"/>
                        </a:rPr>
                        <a:t>Mécanismes</a:t>
                      </a:r>
                      <a:endParaRPr lang="fr-FR" sz="1600" dirty="0">
                        <a:latin typeface="Andalus" pitchFamily="18" charset="-78"/>
                        <a:ea typeface="Calibri"/>
                        <a:cs typeface="Andalus" pitchFamily="18" charset="-78"/>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dirty="0">
                          <a:latin typeface="Andalus" pitchFamily="18" charset="-78"/>
                          <a:ea typeface="Calibri"/>
                          <a:cs typeface="Andalus" pitchFamily="18" charset="-78"/>
                        </a:rPr>
                        <a:t>Avantages</a:t>
                      </a:r>
                      <a:endParaRPr lang="fr-FR" sz="1600" dirty="0">
                        <a:latin typeface="Andalus" pitchFamily="18" charset="-78"/>
                        <a:ea typeface="Calibri"/>
                        <a:cs typeface="Andalus" pitchFamily="18" charset="-78"/>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1600" b="1">
                          <a:latin typeface="Andalus" pitchFamily="18" charset="-78"/>
                          <a:ea typeface="Calibri"/>
                          <a:cs typeface="Andalus" pitchFamily="18" charset="-78"/>
                        </a:rPr>
                        <a:t>Inconvénients</a:t>
                      </a:r>
                      <a:endParaRPr lang="fr-FR" sz="1600">
                        <a:latin typeface="Andalus" pitchFamily="18" charset="-78"/>
                        <a:ea typeface="Calibri"/>
                        <a:cs typeface="Andalus" pitchFamily="18" charset="-78"/>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7707">
                <a:tc>
                  <a:txBody>
                    <a:bodyPr/>
                    <a:lstStyle/>
                    <a:p>
                      <a:pPr>
                        <a:lnSpc>
                          <a:spcPct val="115000"/>
                        </a:lnSpc>
                        <a:spcAft>
                          <a:spcPts val="0"/>
                        </a:spcAft>
                      </a:pPr>
                      <a:r>
                        <a:rPr lang="fr-FR" sz="1600" dirty="0">
                          <a:latin typeface="Andalus" pitchFamily="18" charset="-78"/>
                          <a:ea typeface="Calibri"/>
                          <a:cs typeface="Andalus" pitchFamily="18" charset="-78"/>
                        </a:rPr>
                        <a:t>Taxe sur l’alcool</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Une taxe additionnelle sur l’alcool contribuerait à réduire son usage nocif </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Existence de structures de collectes déjà des taxes sur l’importation  et la production d’alcool</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Pérennité: la taxe sur la consommation d’alcool continuera à long terme</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L’alcool impacte négativement  la santé</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Risque que le gouvernement ne prenne la décision d’application à cause d’une réaction de la population( la pression du lobby )</a:t>
                      </a: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Le taux (15%) et l’assiette de la taxe sur l’alcool sont faibles du fait de la restriction sur les produits importés (1,5 milliard en 2024)</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5610">
                <a:tc>
                  <a:txBody>
                    <a:bodyPr/>
                    <a:lstStyle/>
                    <a:p>
                      <a:pPr>
                        <a:lnSpc>
                          <a:spcPct val="115000"/>
                        </a:lnSpc>
                        <a:spcAft>
                          <a:spcPts val="0"/>
                        </a:spcAft>
                      </a:pPr>
                      <a:r>
                        <a:rPr lang="fr-FR" sz="1600" dirty="0">
                          <a:latin typeface="Andalus" pitchFamily="18" charset="-78"/>
                          <a:ea typeface="Calibri"/>
                          <a:cs typeface="Andalus" pitchFamily="18" charset="-78"/>
                        </a:rPr>
                        <a:t>Taxe sur la téléphonie</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Aft>
                          <a:spcPts val="0"/>
                        </a:spcAft>
                        <a:buFont typeface="Symbol"/>
                        <a:buChar char=""/>
                      </a:pPr>
                      <a:r>
                        <a:rPr lang="fr-FR" sz="1600">
                          <a:latin typeface="Andalus" pitchFamily="18" charset="-78"/>
                          <a:ea typeface="Calibri"/>
                          <a:cs typeface="Andalus" pitchFamily="18" charset="-78"/>
                        </a:rPr>
                        <a:t>Aucun impact négatif sur le taux de pénétration à la téléphonie</a:t>
                      </a:r>
                    </a:p>
                    <a:p>
                      <a:pPr marL="342900" lvl="0" indent="-342900">
                        <a:lnSpc>
                          <a:spcPct val="115000"/>
                        </a:lnSpc>
                        <a:spcAft>
                          <a:spcPts val="0"/>
                        </a:spcAft>
                        <a:buFont typeface="Symbol"/>
                        <a:buChar char=""/>
                      </a:pPr>
                      <a:r>
                        <a:rPr lang="fr-FR" sz="1600">
                          <a:latin typeface="Andalus" pitchFamily="18" charset="-78"/>
                          <a:ea typeface="Calibri"/>
                          <a:cs typeface="Andalus" pitchFamily="18" charset="-78"/>
                        </a:rPr>
                        <a:t>Si l'assiette est à 1F/mn,  on sera à 4 384 805 257 FCFA en 2024</a:t>
                      </a:r>
                    </a:p>
                    <a:p>
                      <a:pPr marL="342900" lvl="0" indent="-342900">
                        <a:lnSpc>
                          <a:spcPct val="115000"/>
                        </a:lnSpc>
                        <a:spcAft>
                          <a:spcPts val="0"/>
                        </a:spcAft>
                        <a:buFont typeface="Symbol"/>
                        <a:buChar char=""/>
                      </a:pPr>
                      <a:r>
                        <a:rPr lang="fr-FR" sz="1600">
                          <a:latin typeface="Andalus" pitchFamily="18" charset="-78"/>
                          <a:ea typeface="Calibri"/>
                          <a:cs typeface="Andalus" pitchFamily="18" charset="-78"/>
                        </a:rPr>
                        <a:t>La pérennité est garantie</a:t>
                      </a: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nSpc>
                          <a:spcPct val="115000"/>
                        </a:lnSpc>
                        <a:spcAft>
                          <a:spcPts val="0"/>
                        </a:spcAft>
                      </a:pPr>
                      <a:endParaRPr lang="fr-FR" sz="1600" dirty="0">
                        <a:latin typeface="Andalus" pitchFamily="18" charset="-78"/>
                        <a:ea typeface="Calibri"/>
                        <a:cs typeface="Andalus" pitchFamily="18" charset="-78"/>
                      </a:endParaRPr>
                    </a:p>
                    <a:p>
                      <a:pPr marL="342900" lvl="0" indent="-342900">
                        <a:lnSpc>
                          <a:spcPct val="115000"/>
                        </a:lnSpc>
                        <a:spcAft>
                          <a:spcPts val="0"/>
                        </a:spcAft>
                        <a:buFont typeface="Symbol"/>
                        <a:buChar char=""/>
                      </a:pPr>
                      <a:r>
                        <a:rPr lang="fr-FR" sz="1600" dirty="0">
                          <a:latin typeface="Andalus" pitchFamily="18" charset="-78"/>
                          <a:ea typeface="Calibri"/>
                          <a:cs typeface="Andalus" pitchFamily="18" charset="-78"/>
                        </a:rPr>
                        <a:t>Taux de couverture: 65% en </a:t>
                      </a:r>
                      <a:r>
                        <a:rPr lang="fr-FR" sz="1600" dirty="0" smtClean="0">
                          <a:latin typeface="Andalus" pitchFamily="18" charset="-78"/>
                          <a:ea typeface="Calibri"/>
                          <a:cs typeface="Andalus" pitchFamily="18" charset="-78"/>
                        </a:rPr>
                        <a:t>2017 </a:t>
                      </a:r>
                      <a:endParaRPr lang="fr-FR" sz="1600" dirty="0">
                        <a:latin typeface="Andalus" pitchFamily="18" charset="-78"/>
                        <a:ea typeface="Calibri"/>
                        <a:cs typeface="Andalus" pitchFamily="18" charset="-78"/>
                      </a:endParaRPr>
                    </a:p>
                  </a:txBody>
                  <a:tcPr marL="35261" marR="35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chemeClr val="tx1"/>
                </a:solidFill>
                <a:effectLst/>
                <a:latin typeface="Arial" pitchFamily="34" charset="0"/>
                <a:cs typeface="Arial" pitchFamily="34" charset="0"/>
              </a:rPr>
              <a:t/>
            </a:r>
            <a:br>
              <a:rPr kumimoji="0" lang="fr-FR" sz="1800" b="0" i="0" u="none" strike="noStrike" cap="none" normalizeH="0" baseline="0" smtClean="0">
                <a:ln>
                  <a:noFill/>
                </a:ln>
                <a:solidFill>
                  <a:schemeClr val="tx1"/>
                </a:solidFill>
                <a:effectLst/>
                <a:latin typeface="Arial" pitchFamily="34" charset="0"/>
                <a:cs typeface="Arial" pitchFamily="34" charset="0"/>
              </a:rPr>
            </a:b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3017838" cy="95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6" name="Espace réservé du numéro de diapositive 5"/>
          <p:cNvSpPr>
            <a:spLocks noGrp="1"/>
          </p:cNvSpPr>
          <p:nvPr>
            <p:ph type="sldNum" sz="quarter" idx="12"/>
          </p:nvPr>
        </p:nvSpPr>
        <p:spPr/>
        <p:txBody>
          <a:bodyPr/>
          <a:lstStyle/>
          <a:p>
            <a:fld id="{4049EB8B-2607-479E-A46A-5D84E8AE9885}" type="slidenum">
              <a:rPr lang="fr-FR" smtClean="0"/>
              <a:pPr/>
              <a:t>6</a:t>
            </a:fld>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r>
              <a:rPr lang="fr-FR" b="1" dirty="0" smtClean="0">
                <a:latin typeface="Andalus" pitchFamily="18" charset="-78"/>
                <a:cs typeface="Andalus" pitchFamily="18" charset="-78"/>
              </a:rPr>
              <a:t>Comparaison des mécanismes retenus sur la base des critères (1/2)</a:t>
            </a:r>
            <a:endParaRPr lang="fr-FR" b="1" dirty="0">
              <a:latin typeface="Andalus" pitchFamily="18" charset="-78"/>
              <a:cs typeface="Andalus" pitchFamily="18" charset="-78"/>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chemeClr val="tx1"/>
                </a:solidFill>
                <a:effectLst/>
                <a:latin typeface="Arial" pitchFamily="34" charset="0"/>
                <a:cs typeface="Arial" pitchFamily="34" charset="0"/>
              </a:rPr>
              <a:t/>
            </a:r>
            <a:br>
              <a:rPr kumimoji="0" lang="fr-FR" sz="1800" b="0" i="0" u="none" strike="noStrike" cap="none" normalizeH="0" baseline="0" smtClean="0">
                <a:ln>
                  <a:noFill/>
                </a:ln>
                <a:solidFill>
                  <a:schemeClr val="tx1"/>
                </a:solidFill>
                <a:effectLst/>
                <a:latin typeface="Arial" pitchFamily="34" charset="0"/>
                <a:cs typeface="Arial" pitchFamily="34" charset="0"/>
              </a:rPr>
            </a:b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3017838" cy="95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 name="Tableau 5"/>
          <p:cNvGraphicFramePr>
            <a:graphicFrameLocks noGrp="1"/>
          </p:cNvGraphicFramePr>
          <p:nvPr/>
        </p:nvGraphicFramePr>
        <p:xfrm>
          <a:off x="71406" y="1643052"/>
          <a:ext cx="8676000" cy="4500591"/>
        </p:xfrm>
        <a:graphic>
          <a:graphicData uri="http://schemas.openxmlformats.org/drawingml/2006/table">
            <a:tbl>
              <a:tblPr/>
              <a:tblGrid>
                <a:gridCol w="1908000"/>
                <a:gridCol w="1008000"/>
                <a:gridCol w="936000"/>
                <a:gridCol w="1260000"/>
                <a:gridCol w="1080000"/>
                <a:gridCol w="1260000"/>
                <a:gridCol w="1224000"/>
              </a:tblGrid>
              <a:tr h="900118">
                <a:tc>
                  <a:txBody>
                    <a:bodyPr/>
                    <a:lstStyle/>
                    <a:p>
                      <a:pPr algn="ctr">
                        <a:lnSpc>
                          <a:spcPct val="115000"/>
                        </a:lnSpc>
                        <a:spcAft>
                          <a:spcPts val="0"/>
                        </a:spcAft>
                      </a:pPr>
                      <a:r>
                        <a:rPr lang="fr-FR" sz="1600" b="1" dirty="0">
                          <a:latin typeface="Andalus" pitchFamily="18" charset="-78"/>
                          <a:ea typeface="Calibri"/>
                          <a:cs typeface="Andalus" pitchFamily="18" charset="-78"/>
                        </a:rPr>
                        <a:t>Mécanismes</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latin typeface="Andalus" pitchFamily="18" charset="-78"/>
                          <a:ea typeface="Calibri"/>
                          <a:cs typeface="Andalus" pitchFamily="18" charset="-78"/>
                        </a:rPr>
                        <a:t>Faisabilité</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latin typeface="Andalus" pitchFamily="18" charset="-78"/>
                          <a:ea typeface="Calibri"/>
                          <a:cs typeface="Andalus" pitchFamily="18" charset="-78"/>
                        </a:rPr>
                        <a:t>Pérennité</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latin typeface="Andalus" pitchFamily="18" charset="-78"/>
                          <a:ea typeface="Calibri"/>
                          <a:cs typeface="Andalus" pitchFamily="18" charset="-78"/>
                        </a:rPr>
                        <a:t>Progressivité</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latin typeface="Andalus" pitchFamily="18" charset="-78"/>
                          <a:ea typeface="Calibri"/>
                          <a:cs typeface="Andalus" pitchFamily="18" charset="-78"/>
                        </a:rPr>
                        <a:t>Effets collatéraux</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latin typeface="Andalus" pitchFamily="18" charset="-78"/>
                          <a:ea typeface="Calibri"/>
                          <a:cs typeface="Andalus" pitchFamily="18" charset="-78"/>
                        </a:rPr>
                        <a:t>Gouvernance (Mécanisme existant)</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latin typeface="Andalus" pitchFamily="18" charset="-78"/>
                          <a:ea typeface="Calibri"/>
                          <a:cs typeface="Andalus" pitchFamily="18" charset="-78"/>
                        </a:rPr>
                        <a:t>Appréciation</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079">
                <a:tc>
                  <a:txBody>
                    <a:bodyPr/>
                    <a:lstStyle/>
                    <a:p>
                      <a:pPr algn="l">
                        <a:lnSpc>
                          <a:spcPct val="115000"/>
                        </a:lnSpc>
                        <a:spcAft>
                          <a:spcPts val="0"/>
                        </a:spcAft>
                      </a:pPr>
                      <a:r>
                        <a:rPr lang="fr-FR" sz="1600" dirty="0">
                          <a:latin typeface="Andalus" pitchFamily="18" charset="-78"/>
                          <a:ea typeface="Calibri"/>
                          <a:cs typeface="Andalus" pitchFamily="18" charset="-78"/>
                        </a:rPr>
                        <a:t>Taxe sur billets d’avion</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0118">
                <a:tc>
                  <a:txBody>
                    <a:bodyPr/>
                    <a:lstStyle/>
                    <a:p>
                      <a:pPr algn="l">
                        <a:lnSpc>
                          <a:spcPct val="115000"/>
                        </a:lnSpc>
                        <a:spcAft>
                          <a:spcPts val="0"/>
                        </a:spcAft>
                      </a:pPr>
                      <a:r>
                        <a:rPr lang="fr-FR" sz="1600" dirty="0">
                          <a:latin typeface="Andalus" pitchFamily="18" charset="-78"/>
                          <a:ea typeface="Calibri"/>
                          <a:cs typeface="Andalus" pitchFamily="18" charset="-78"/>
                        </a:rPr>
                        <a:t>Taxe sur les ressources minières</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NA</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Non connus</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Inexistant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079">
                <a:tc>
                  <a:txBody>
                    <a:bodyPr/>
                    <a:lstStyle/>
                    <a:p>
                      <a:pPr algn="l">
                        <a:lnSpc>
                          <a:spcPct val="115000"/>
                        </a:lnSpc>
                        <a:spcAft>
                          <a:spcPts val="0"/>
                        </a:spcAft>
                      </a:pPr>
                      <a:r>
                        <a:rPr lang="fr-FR" sz="1600" dirty="0">
                          <a:latin typeface="Andalus" pitchFamily="18" charset="-78"/>
                          <a:ea typeface="Calibri"/>
                          <a:cs typeface="Andalus" pitchFamily="18" charset="-78"/>
                        </a:rPr>
                        <a:t>Taxe sur l’alcool</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079">
                <a:tc>
                  <a:txBody>
                    <a:bodyPr/>
                    <a:lstStyle/>
                    <a:p>
                      <a:pPr algn="l">
                        <a:lnSpc>
                          <a:spcPct val="115000"/>
                        </a:lnSpc>
                        <a:spcAft>
                          <a:spcPts val="0"/>
                        </a:spcAft>
                      </a:pPr>
                      <a:r>
                        <a:rPr lang="fr-FR" sz="1600" dirty="0">
                          <a:latin typeface="Andalus" pitchFamily="18" charset="-78"/>
                          <a:ea typeface="Calibri"/>
                          <a:cs typeface="Andalus" pitchFamily="18" charset="-78"/>
                        </a:rPr>
                        <a:t>Taxe sur la téléphonie</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0118">
                <a:tc>
                  <a:txBody>
                    <a:bodyPr/>
                    <a:lstStyle/>
                    <a:p>
                      <a:pPr algn="l">
                        <a:lnSpc>
                          <a:spcPct val="115000"/>
                        </a:lnSpc>
                        <a:spcAft>
                          <a:spcPts val="0"/>
                        </a:spcAft>
                      </a:pPr>
                      <a:r>
                        <a:rPr lang="fr-FR" sz="1600" dirty="0">
                          <a:latin typeface="Andalus" pitchFamily="18" charset="-78"/>
                          <a:ea typeface="Calibri"/>
                          <a:cs typeface="Andalus" pitchFamily="18" charset="-78"/>
                        </a:rPr>
                        <a:t>Taxe sur les transferts de fonds</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15000"/>
                        </a:lnSpc>
                        <a:spcAft>
                          <a:spcPts val="0"/>
                        </a:spcAft>
                      </a:pPr>
                      <a:r>
                        <a:rPr lang="fr-FR" sz="1600">
                          <a:latin typeface="Andalus" pitchFamily="18" charset="-78"/>
                          <a:ea typeface="Calibri"/>
                          <a:cs typeface="Andalus" pitchFamily="18" charset="-78"/>
                        </a:rPr>
                        <a: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Inexistant</a:t>
                      </a:r>
                      <a:endParaRPr lang="fr-FR" sz="180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dirty="0">
                          <a:latin typeface="Andalus" pitchFamily="18" charset="-78"/>
                          <a:ea typeface="Calibri"/>
                          <a:cs typeface="Andalus" pitchFamily="18" charset="-78"/>
                        </a:rPr>
                        <a:t>+++</a:t>
                      </a:r>
                      <a:endParaRPr lang="fr-FR" sz="1800" dirty="0">
                        <a:latin typeface="Andalus" pitchFamily="18" charset="-78"/>
                        <a:ea typeface="Calibri"/>
                        <a:cs typeface="Andalus" pitchFamily="18" charset="-78"/>
                      </a:endParaRPr>
                    </a:p>
                  </a:txBody>
                  <a:tcPr marL="60755" marR="607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843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chemeClr val="tx1"/>
                </a:solidFill>
                <a:effectLst/>
                <a:latin typeface="Arial" pitchFamily="34" charset="0"/>
                <a:cs typeface="Arial" pitchFamily="34" charset="0"/>
              </a:rPr>
              <a:t/>
            </a:r>
            <a:br>
              <a:rPr kumimoji="0" lang="fr-FR" sz="1800" b="0" i="0" u="none" strike="noStrike" cap="none" normalizeH="0" baseline="0" smtClean="0">
                <a:ln>
                  <a:noFill/>
                </a:ln>
                <a:solidFill>
                  <a:schemeClr val="tx1"/>
                </a:solidFill>
                <a:effectLst/>
                <a:latin typeface="Arial" pitchFamily="34" charset="0"/>
                <a:cs typeface="Arial" pitchFamily="34" charset="0"/>
              </a:rPr>
            </a:b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8434" name="Rectangle 2"/>
          <p:cNvSpPr>
            <a:spLocks noChangeArrowheads="1"/>
          </p:cNvSpPr>
          <p:nvPr/>
        </p:nvSpPr>
        <p:spPr bwMode="auto">
          <a:xfrm>
            <a:off x="0" y="0"/>
            <a:ext cx="3017838" cy="95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 name="ZoneTexte 9"/>
          <p:cNvSpPr txBox="1"/>
          <p:nvPr/>
        </p:nvSpPr>
        <p:spPr>
          <a:xfrm>
            <a:off x="1142976" y="6300028"/>
            <a:ext cx="4796185" cy="369332"/>
          </a:xfrm>
          <a:prstGeom prst="rect">
            <a:avLst/>
          </a:prstGeom>
          <a:noFill/>
        </p:spPr>
        <p:txBody>
          <a:bodyPr wrap="square" rtlCol="0">
            <a:spAutoFit/>
          </a:bodyPr>
          <a:lstStyle/>
          <a:p>
            <a:r>
              <a:rPr lang="fr-FR" dirty="0" smtClean="0">
                <a:latin typeface="Andalus" pitchFamily="18" charset="-78"/>
                <a:cs typeface="Andalus" pitchFamily="18" charset="-78"/>
              </a:rPr>
              <a:t>+: Faible; ++: Moyen; +++: Elevé; ++++: Très élevé</a:t>
            </a:r>
            <a:endParaRPr lang="fr-FR" dirty="0">
              <a:latin typeface="Andalus" pitchFamily="18" charset="-78"/>
              <a:cs typeface="Andalus" pitchFamily="18" charset="-78"/>
            </a:endParaRPr>
          </a:p>
        </p:txBody>
      </p:sp>
      <p:sp>
        <p:nvSpPr>
          <p:cNvPr id="9" name="Espace réservé du numéro de diapositive 8"/>
          <p:cNvSpPr>
            <a:spLocks noGrp="1"/>
          </p:cNvSpPr>
          <p:nvPr>
            <p:ph type="sldNum" sz="quarter" idx="12"/>
          </p:nvPr>
        </p:nvSpPr>
        <p:spPr/>
        <p:txBody>
          <a:bodyPr/>
          <a:lstStyle/>
          <a:p>
            <a:fld id="{4049EB8B-2607-479E-A46A-5D84E8AE9885}" type="slidenum">
              <a:rPr lang="fr-FR" smtClean="0"/>
              <a:pPr/>
              <a:t>7</a:t>
            </a:fld>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3800" b="1" dirty="0" smtClean="0">
                <a:latin typeface="Andalus" pitchFamily="18" charset="-78"/>
                <a:cs typeface="Andalus" pitchFamily="18" charset="-78"/>
              </a:rPr>
              <a:t>Comparaison des mécanismes retenus sur la base du volume de l’assiette (2/2)</a:t>
            </a:r>
            <a:endParaRPr lang="fr-FR" sz="3800" b="1" dirty="0">
              <a:latin typeface="Andalus" pitchFamily="18" charset="-78"/>
              <a:cs typeface="Andalus" pitchFamily="18" charset="-78"/>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chemeClr val="tx1"/>
                </a:solidFill>
                <a:effectLst/>
                <a:latin typeface="Arial" pitchFamily="34" charset="0"/>
                <a:cs typeface="Arial" pitchFamily="34" charset="0"/>
              </a:rPr>
              <a:t/>
            </a:r>
            <a:br>
              <a:rPr kumimoji="0" lang="fr-FR" sz="1800" b="0" i="0" u="none" strike="noStrike" cap="none" normalizeH="0" baseline="0" smtClean="0">
                <a:ln>
                  <a:noFill/>
                </a:ln>
                <a:solidFill>
                  <a:schemeClr val="tx1"/>
                </a:solidFill>
                <a:effectLst/>
                <a:latin typeface="Arial" pitchFamily="34" charset="0"/>
                <a:cs typeface="Arial" pitchFamily="34" charset="0"/>
              </a:rPr>
            </a:b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3017838" cy="95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843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chemeClr val="tx1"/>
                </a:solidFill>
                <a:effectLst/>
                <a:latin typeface="Arial" pitchFamily="34" charset="0"/>
                <a:cs typeface="Arial" pitchFamily="34" charset="0"/>
              </a:rPr>
              <a:t/>
            </a:r>
            <a:br>
              <a:rPr kumimoji="0" lang="fr-FR" sz="1800" b="0" i="0" u="none" strike="noStrike" cap="none" normalizeH="0" baseline="0" smtClean="0">
                <a:ln>
                  <a:noFill/>
                </a:ln>
                <a:solidFill>
                  <a:schemeClr val="tx1"/>
                </a:solidFill>
                <a:effectLst/>
                <a:latin typeface="Arial" pitchFamily="34" charset="0"/>
                <a:cs typeface="Arial" pitchFamily="34" charset="0"/>
              </a:rPr>
            </a:b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8434" name="Rectangle 2"/>
          <p:cNvSpPr>
            <a:spLocks noChangeArrowheads="1"/>
          </p:cNvSpPr>
          <p:nvPr/>
        </p:nvSpPr>
        <p:spPr bwMode="auto">
          <a:xfrm>
            <a:off x="0" y="0"/>
            <a:ext cx="3017838" cy="9525"/>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 name="ZoneTexte 9"/>
          <p:cNvSpPr txBox="1"/>
          <p:nvPr/>
        </p:nvSpPr>
        <p:spPr>
          <a:xfrm>
            <a:off x="1142976" y="6143644"/>
            <a:ext cx="4796185" cy="369332"/>
          </a:xfrm>
          <a:prstGeom prst="rect">
            <a:avLst/>
          </a:prstGeom>
          <a:noFill/>
        </p:spPr>
        <p:txBody>
          <a:bodyPr wrap="square" rtlCol="0">
            <a:spAutoFit/>
          </a:bodyPr>
          <a:lstStyle/>
          <a:p>
            <a:r>
              <a:rPr lang="fr-FR" dirty="0" smtClean="0">
                <a:latin typeface="Andalus" pitchFamily="18" charset="-78"/>
                <a:cs typeface="Andalus" pitchFamily="18" charset="-78"/>
              </a:rPr>
              <a:t>+: Faible; ++: Moyen; +++: Elevé; ++++: Très élevé</a:t>
            </a:r>
          </a:p>
        </p:txBody>
      </p:sp>
      <p:graphicFrame>
        <p:nvGraphicFramePr>
          <p:cNvPr id="12" name="Tableau 11"/>
          <p:cNvGraphicFramePr>
            <a:graphicFrameLocks noGrp="1"/>
          </p:cNvGraphicFramePr>
          <p:nvPr/>
        </p:nvGraphicFramePr>
        <p:xfrm>
          <a:off x="428596" y="1700810"/>
          <a:ext cx="8261699" cy="4308911"/>
        </p:xfrm>
        <a:graphic>
          <a:graphicData uri="http://schemas.openxmlformats.org/drawingml/2006/table">
            <a:tbl>
              <a:tblPr/>
              <a:tblGrid>
                <a:gridCol w="2357453"/>
                <a:gridCol w="2214578"/>
                <a:gridCol w="2249668"/>
                <a:gridCol w="1440000"/>
              </a:tblGrid>
              <a:tr h="344586">
                <a:tc rowSpan="2">
                  <a:txBody>
                    <a:bodyPr/>
                    <a:lstStyle/>
                    <a:p>
                      <a:pPr algn="ctr">
                        <a:lnSpc>
                          <a:spcPct val="115000"/>
                        </a:lnSpc>
                        <a:spcAft>
                          <a:spcPts val="0"/>
                        </a:spcAft>
                      </a:pPr>
                      <a:r>
                        <a:rPr lang="fr-FR" sz="1600" b="1" dirty="0">
                          <a:latin typeface="Andalus" pitchFamily="18" charset="-78"/>
                          <a:ea typeface="Calibri"/>
                          <a:cs typeface="Andalus" pitchFamily="18" charset="-78"/>
                        </a:rPr>
                        <a:t>Mécanismes</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fr-FR" sz="1600" b="1">
                          <a:latin typeface="Andalus" pitchFamily="18" charset="-78"/>
                          <a:ea typeface="Calibri"/>
                          <a:cs typeface="Andalus" pitchFamily="18" charset="-78"/>
                        </a:rPr>
                        <a:t>Volume de l'assiette 2016</a:t>
                      </a:r>
                      <a:endParaRPr lang="fr-FR" sz="200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rowSpan="2">
                  <a:txBody>
                    <a:bodyPr/>
                    <a:lstStyle/>
                    <a:p>
                      <a:pPr algn="ctr">
                        <a:lnSpc>
                          <a:spcPct val="115000"/>
                        </a:lnSpc>
                        <a:spcAft>
                          <a:spcPts val="0"/>
                        </a:spcAft>
                      </a:pPr>
                      <a:r>
                        <a:rPr lang="fr-FR" sz="1600" b="1" dirty="0">
                          <a:latin typeface="Andalus" pitchFamily="18" charset="-78"/>
                          <a:ea typeface="Calibri"/>
                          <a:cs typeface="Andalus" pitchFamily="18" charset="-78"/>
                        </a:rPr>
                        <a:t>Appréciation</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9173">
                <a:tc vMerge="1">
                  <a:txBody>
                    <a:bodyPr/>
                    <a:lstStyle/>
                    <a:p>
                      <a:endParaRPr lang="fr-FR"/>
                    </a:p>
                  </a:txBody>
                  <a:tcPr/>
                </a:tc>
                <a:tc>
                  <a:txBody>
                    <a:bodyPr/>
                    <a:lstStyle/>
                    <a:p>
                      <a:pPr algn="ctr">
                        <a:lnSpc>
                          <a:spcPct val="115000"/>
                        </a:lnSpc>
                        <a:spcAft>
                          <a:spcPts val="0"/>
                        </a:spcAft>
                      </a:pPr>
                      <a:r>
                        <a:rPr lang="fr-FR" sz="1600" b="1">
                          <a:latin typeface="Andalus" pitchFamily="18" charset="-78"/>
                          <a:ea typeface="Calibri"/>
                          <a:cs typeface="Andalus" pitchFamily="18" charset="-78"/>
                        </a:rPr>
                        <a:t>Hypothèse basse</a:t>
                      </a:r>
                      <a:endParaRPr lang="fr-FR" sz="200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b="1" dirty="0">
                          <a:latin typeface="Andalus" pitchFamily="18" charset="-78"/>
                          <a:ea typeface="Calibri"/>
                          <a:cs typeface="Andalus" pitchFamily="18" charset="-78"/>
                        </a:rPr>
                        <a:t>Hypothèse haute</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tr>
              <a:tr h="344586">
                <a:tc>
                  <a:txBody>
                    <a:bodyPr/>
                    <a:lstStyle/>
                    <a:p>
                      <a:pPr>
                        <a:lnSpc>
                          <a:spcPct val="115000"/>
                        </a:lnSpc>
                        <a:spcAft>
                          <a:spcPts val="0"/>
                        </a:spcAft>
                      </a:pPr>
                      <a:r>
                        <a:rPr lang="fr-FR" sz="1600" dirty="0">
                          <a:latin typeface="Andalus" pitchFamily="18" charset="-78"/>
                          <a:ea typeface="Calibri"/>
                          <a:cs typeface="Andalus" pitchFamily="18" charset="-78"/>
                        </a:rPr>
                        <a:t>Taxe sur billets d’avion</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FR" sz="160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47 millions</a:t>
                      </a:r>
                      <a:endParaRPr lang="fr-FR" sz="2000">
                        <a:latin typeface="Andalus" pitchFamily="18" charset="-78"/>
                        <a:ea typeface="Calibri"/>
                        <a:cs typeface="Andalus"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dirty="0">
                          <a:latin typeface="Andalus" pitchFamily="18" charset="-78"/>
                          <a:ea typeface="Calibri"/>
                          <a:cs typeface="Andalus" pitchFamily="18" charset="-78"/>
                        </a:rPr>
                        <a:t>+</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7582">
                <a:tc>
                  <a:txBody>
                    <a:bodyPr/>
                    <a:lstStyle/>
                    <a:p>
                      <a:pPr>
                        <a:lnSpc>
                          <a:spcPct val="115000"/>
                        </a:lnSpc>
                        <a:spcAft>
                          <a:spcPts val="0"/>
                        </a:spcAft>
                      </a:pPr>
                      <a:r>
                        <a:rPr lang="fr-FR" sz="1600" dirty="0">
                          <a:latin typeface="Andalus" pitchFamily="18" charset="-78"/>
                          <a:ea typeface="Calibri"/>
                          <a:cs typeface="Andalus" pitchFamily="18" charset="-78"/>
                        </a:rPr>
                        <a:t>Taxe sur les ressources minières</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fr-FR" sz="1600">
                          <a:latin typeface="Andalus" pitchFamily="18" charset="-78"/>
                          <a:ea typeface="Calibri"/>
                          <a:cs typeface="Andalus" pitchFamily="18" charset="-78"/>
                        </a:rPr>
                        <a:t>Pas de données</a:t>
                      </a:r>
                      <a:endParaRPr lang="fr-FR" sz="200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ctr">
                        <a:lnSpc>
                          <a:spcPct val="115000"/>
                        </a:lnSpc>
                        <a:spcAft>
                          <a:spcPts val="0"/>
                        </a:spcAft>
                      </a:pPr>
                      <a:endParaRPr lang="fr-FR" sz="16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638">
                <a:tc>
                  <a:txBody>
                    <a:bodyPr/>
                    <a:lstStyle/>
                    <a:p>
                      <a:pPr>
                        <a:lnSpc>
                          <a:spcPct val="115000"/>
                        </a:lnSpc>
                        <a:spcAft>
                          <a:spcPts val="0"/>
                        </a:spcAft>
                      </a:pPr>
                      <a:r>
                        <a:rPr lang="fr-FR" sz="1600" dirty="0">
                          <a:latin typeface="Andalus" pitchFamily="18" charset="-78"/>
                          <a:ea typeface="Calibri"/>
                          <a:cs typeface="Andalus" pitchFamily="18" charset="-78"/>
                        </a:rPr>
                        <a:t>Taxe sur l’alcool</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FR" sz="160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dirty="0">
                          <a:latin typeface="Andalus" pitchFamily="18" charset="-78"/>
                          <a:ea typeface="Calibri"/>
                          <a:cs typeface="Andalus" pitchFamily="18" charset="-78"/>
                        </a:rPr>
                        <a:t>6,7 milliards (</a:t>
                      </a:r>
                      <a:r>
                        <a:rPr lang="fr-FR" sz="1400" dirty="0">
                          <a:latin typeface="Andalus" pitchFamily="18" charset="-78"/>
                          <a:ea typeface="Calibri"/>
                          <a:cs typeface="Andalus" pitchFamily="18" charset="-78"/>
                        </a:rPr>
                        <a:t>10%BB et 15% autres boissons alcoolisées)</a:t>
                      </a:r>
                      <a:endParaRPr lang="fr-FR" sz="2000" dirty="0">
                        <a:latin typeface="Andalus" pitchFamily="18" charset="-78"/>
                        <a:ea typeface="Calibri"/>
                        <a:cs typeface="Andalus"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dirty="0">
                          <a:latin typeface="Andalus" pitchFamily="18" charset="-78"/>
                          <a:ea typeface="Calibri"/>
                          <a:cs typeface="Andalus" pitchFamily="18" charset="-78"/>
                        </a:rPr>
                        <a:t>+++</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9173">
                <a:tc>
                  <a:txBody>
                    <a:bodyPr/>
                    <a:lstStyle/>
                    <a:p>
                      <a:pPr>
                        <a:lnSpc>
                          <a:spcPct val="115000"/>
                        </a:lnSpc>
                        <a:spcAft>
                          <a:spcPts val="0"/>
                        </a:spcAft>
                      </a:pPr>
                      <a:r>
                        <a:rPr lang="fr-FR" sz="1600">
                          <a:latin typeface="Andalus" pitchFamily="18" charset="-78"/>
                          <a:ea typeface="Calibri"/>
                          <a:cs typeface="Andalus" pitchFamily="18" charset="-78"/>
                        </a:rPr>
                        <a:t>Taxe sur la téléphonie</a:t>
                      </a:r>
                      <a:endParaRPr lang="fr-FR" sz="200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2,3 milliards (</a:t>
                      </a:r>
                      <a:r>
                        <a:rPr lang="fr-FR" sz="1400">
                          <a:latin typeface="Andalus" pitchFamily="18" charset="-78"/>
                          <a:ea typeface="Calibri"/>
                          <a:cs typeface="Andalus" pitchFamily="18" charset="-78"/>
                        </a:rPr>
                        <a:t>1FCFA/Minute)</a:t>
                      </a:r>
                      <a:endParaRPr lang="fr-FR" sz="200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11,4 milliards (5</a:t>
                      </a:r>
                      <a:r>
                        <a:rPr lang="fr-FR" sz="1400">
                          <a:latin typeface="Andalus" pitchFamily="18" charset="-78"/>
                          <a:ea typeface="Calibri"/>
                          <a:cs typeface="Andalus" pitchFamily="18" charset="-78"/>
                        </a:rPr>
                        <a:t>FCFA/Minute)</a:t>
                      </a:r>
                      <a:endParaRPr lang="fr-FR" sz="2000">
                        <a:latin typeface="Andalus" pitchFamily="18" charset="-78"/>
                        <a:ea typeface="Calibri"/>
                        <a:cs typeface="Andalus"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dirty="0">
                          <a:latin typeface="Andalus" pitchFamily="18" charset="-78"/>
                          <a:ea typeface="Calibri"/>
                          <a:cs typeface="Andalus" pitchFamily="18" charset="-78"/>
                        </a:rPr>
                        <a:t>++++</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9173">
                <a:tc>
                  <a:txBody>
                    <a:bodyPr/>
                    <a:lstStyle/>
                    <a:p>
                      <a:pPr>
                        <a:lnSpc>
                          <a:spcPct val="115000"/>
                        </a:lnSpc>
                        <a:spcAft>
                          <a:spcPts val="0"/>
                        </a:spcAft>
                      </a:pPr>
                      <a:r>
                        <a:rPr lang="fr-FR" sz="1600" dirty="0">
                          <a:latin typeface="Andalus" pitchFamily="18" charset="-78"/>
                          <a:ea typeface="Calibri"/>
                          <a:cs typeface="Andalus" pitchFamily="18" charset="-78"/>
                        </a:rPr>
                        <a:t>Taxe sur les transferts de fonds</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186,4 millions (0,1%)</a:t>
                      </a:r>
                      <a:endParaRPr lang="fr-FR" sz="200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a:latin typeface="Andalus" pitchFamily="18" charset="-78"/>
                          <a:ea typeface="Calibri"/>
                          <a:cs typeface="Andalus" pitchFamily="18" charset="-78"/>
                        </a:rPr>
                        <a:t>1,8 milliard (1%)</a:t>
                      </a:r>
                      <a:endParaRPr lang="fr-FR" sz="2000">
                        <a:latin typeface="Andalus" pitchFamily="18" charset="-78"/>
                        <a:ea typeface="Calibri"/>
                        <a:cs typeface="Andalus" pitchFamily="18"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600" dirty="0">
                          <a:latin typeface="Andalus" pitchFamily="18" charset="-78"/>
                          <a:ea typeface="Calibri"/>
                          <a:cs typeface="Andalus" pitchFamily="18" charset="-78"/>
                        </a:rPr>
                        <a:t>++</a:t>
                      </a:r>
                      <a:endParaRPr lang="fr-FR" sz="2000" dirty="0">
                        <a:latin typeface="Andalus" pitchFamily="18" charset="-78"/>
                        <a:ea typeface="Calibri"/>
                        <a:cs typeface="Andalus" pitchFamily="18"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Espace réservé du numéro de diapositive 8"/>
          <p:cNvSpPr>
            <a:spLocks noGrp="1"/>
          </p:cNvSpPr>
          <p:nvPr>
            <p:ph type="sldNum" sz="quarter" idx="12"/>
          </p:nvPr>
        </p:nvSpPr>
        <p:spPr/>
        <p:txBody>
          <a:bodyPr/>
          <a:lstStyle/>
          <a:p>
            <a:fld id="{4049EB8B-2607-479E-A46A-5D84E8AE9885}" type="slidenum">
              <a:rPr lang="fr-FR" smtClean="0"/>
              <a:pPr/>
              <a:t>8</a:t>
            </a:fld>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b="1" dirty="0" smtClean="0">
                <a:latin typeface="Andalus" pitchFamily="18" charset="-78"/>
                <a:cs typeface="Andalus" pitchFamily="18" charset="-78"/>
              </a:rPr>
              <a:t>Mécanismes</a:t>
            </a:r>
            <a:r>
              <a:rPr lang="fr-FR" dirty="0" smtClean="0">
                <a:latin typeface="Andalus" pitchFamily="18" charset="-78"/>
                <a:cs typeface="Andalus" pitchFamily="18" charset="-78"/>
              </a:rPr>
              <a:t> </a:t>
            </a:r>
            <a:r>
              <a:rPr lang="fr-FR" b="1" dirty="0" smtClean="0">
                <a:latin typeface="Andalus" pitchFamily="18" charset="-78"/>
                <a:cs typeface="Andalus" pitchFamily="18" charset="-78"/>
              </a:rPr>
              <a:t>choisis</a:t>
            </a:r>
            <a:endParaRPr lang="fr-FR" b="1" dirty="0">
              <a:latin typeface="Andalus" pitchFamily="18" charset="-78"/>
              <a:cs typeface="Andalus" pitchFamily="18" charset="-78"/>
            </a:endParaRPr>
          </a:p>
        </p:txBody>
      </p:sp>
      <p:sp>
        <p:nvSpPr>
          <p:cNvPr id="4" name="Espace réservé du contenu 3"/>
          <p:cNvSpPr>
            <a:spLocks noGrp="1"/>
          </p:cNvSpPr>
          <p:nvPr>
            <p:ph idx="1"/>
          </p:nvPr>
        </p:nvSpPr>
        <p:spPr/>
        <p:txBody>
          <a:bodyPr>
            <a:normAutofit fontScale="85000" lnSpcReduction="20000"/>
          </a:bodyPr>
          <a:lstStyle/>
          <a:p>
            <a:pPr>
              <a:lnSpc>
                <a:spcPct val="120000"/>
              </a:lnSpc>
              <a:buNone/>
            </a:pPr>
            <a:r>
              <a:rPr lang="fr-FR" dirty="0" smtClean="0">
                <a:latin typeface="Andalus" pitchFamily="18" charset="-78"/>
                <a:cs typeface="Andalus" pitchFamily="18" charset="-78"/>
              </a:rPr>
              <a:t>Au vu de cette analyse comparative, nos choix se sont portés sur:</a:t>
            </a:r>
          </a:p>
          <a:p>
            <a:pPr>
              <a:lnSpc>
                <a:spcPct val="120000"/>
              </a:lnSpc>
              <a:buNone/>
            </a:pPr>
            <a:endParaRPr lang="fr-FR" sz="1400" dirty="0" smtClean="0">
              <a:latin typeface="Andalus" pitchFamily="18" charset="-78"/>
              <a:cs typeface="Andalus" pitchFamily="18" charset="-78"/>
            </a:endParaRPr>
          </a:p>
          <a:p>
            <a:pPr>
              <a:lnSpc>
                <a:spcPct val="120000"/>
              </a:lnSpc>
              <a:buNone/>
            </a:pPr>
            <a:r>
              <a:rPr lang="fr-FR" dirty="0" smtClean="0">
                <a:latin typeface="Andalus" pitchFamily="18" charset="-78"/>
                <a:cs typeface="Andalus" pitchFamily="18" charset="-78"/>
              </a:rPr>
              <a:t>1) La taxe sur la téléphonie </a:t>
            </a:r>
          </a:p>
          <a:p>
            <a:pPr>
              <a:lnSpc>
                <a:spcPct val="120000"/>
              </a:lnSpc>
              <a:buNone/>
            </a:pPr>
            <a:r>
              <a:rPr lang="fr-FR" dirty="0" smtClean="0">
                <a:latin typeface="Andalus" pitchFamily="18" charset="-78"/>
                <a:cs typeface="Andalus" pitchFamily="18" charset="-78"/>
              </a:rPr>
              <a:t>2) La taxe sur l’alcool</a:t>
            </a:r>
          </a:p>
          <a:p>
            <a:pPr>
              <a:lnSpc>
                <a:spcPct val="120000"/>
              </a:lnSpc>
              <a:buNone/>
            </a:pPr>
            <a:r>
              <a:rPr lang="fr-FR" dirty="0" smtClean="0">
                <a:latin typeface="Andalus" pitchFamily="18" charset="-78"/>
                <a:cs typeface="Andalus" pitchFamily="18" charset="-78"/>
              </a:rPr>
              <a:t>3) La taxe sur les transferts de fonds</a:t>
            </a:r>
          </a:p>
          <a:p>
            <a:pPr>
              <a:lnSpc>
                <a:spcPct val="120000"/>
              </a:lnSpc>
              <a:buNone/>
            </a:pPr>
            <a:endParaRPr lang="fr-FR" dirty="0" smtClean="0">
              <a:latin typeface="Andalus" pitchFamily="18" charset="-78"/>
              <a:cs typeface="Andalus" pitchFamily="18" charset="-78"/>
            </a:endParaRPr>
          </a:p>
          <a:p>
            <a:pPr>
              <a:lnSpc>
                <a:spcPct val="120000"/>
              </a:lnSpc>
              <a:buNone/>
            </a:pPr>
            <a:r>
              <a:rPr lang="fr-FR" dirty="0" smtClean="0">
                <a:latin typeface="Andalus" pitchFamily="18" charset="-78"/>
                <a:cs typeface="Andalus" pitchFamily="18" charset="-78"/>
              </a:rPr>
              <a:t>Ces trois mécanismes combinés devraient rapporter à peu près 20 milliards de FCFA pour la santé si le processus avait été mis en œuvre.</a:t>
            </a:r>
          </a:p>
          <a:p>
            <a:pPr>
              <a:lnSpc>
                <a:spcPct val="120000"/>
              </a:lnSpc>
            </a:pPr>
            <a:endParaRPr lang="fr-FR" dirty="0">
              <a:latin typeface="Andalus" pitchFamily="18" charset="-78"/>
              <a:cs typeface="Andalus" pitchFamily="18" charset="-78"/>
            </a:endParaRPr>
          </a:p>
        </p:txBody>
      </p:sp>
      <p:sp>
        <p:nvSpPr>
          <p:cNvPr id="5" name="Espace réservé du numéro de diapositive 4"/>
          <p:cNvSpPr>
            <a:spLocks noGrp="1"/>
          </p:cNvSpPr>
          <p:nvPr>
            <p:ph type="sldNum" sz="quarter" idx="12"/>
          </p:nvPr>
        </p:nvSpPr>
        <p:spPr/>
        <p:txBody>
          <a:bodyPr/>
          <a:lstStyle/>
          <a:p>
            <a:fld id="{4049EB8B-2607-479E-A46A-5D84E8AE9885}" type="slidenum">
              <a:rPr lang="fr-FR" smtClean="0"/>
              <a:pPr/>
              <a:t>9</a:t>
            </a:fld>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TotalTime>
  <Words>823</Words>
  <Application>Microsoft Office PowerPoint</Application>
  <PresentationFormat>Affichage à l'écran (4:3)</PresentationFormat>
  <Paragraphs>159</Paragraphs>
  <Slides>11</Slides>
  <Notes>1</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11</vt:i4>
      </vt:variant>
    </vt:vector>
  </HeadingPairs>
  <TitlesOfParts>
    <vt:vector size="25" baseType="lpstr">
      <vt:lpstr>MS Mincho</vt:lpstr>
      <vt:lpstr>Aharoni</vt:lpstr>
      <vt:lpstr>Andalus</vt:lpstr>
      <vt:lpstr>Arial</vt:lpstr>
      <vt:lpstr>Arial Narrow</vt:lpstr>
      <vt:lpstr>Calibri</vt:lpstr>
      <vt:lpstr>Ebrima</vt:lpstr>
      <vt:lpstr>Georgia</vt:lpstr>
      <vt:lpstr>Kartika</vt:lpstr>
      <vt:lpstr>Symbol</vt:lpstr>
      <vt:lpstr>Times New Roman</vt:lpstr>
      <vt:lpstr>Tw Cen MT</vt:lpstr>
      <vt:lpstr>Wingdings</vt:lpstr>
      <vt:lpstr>Thème Office</vt:lpstr>
      <vt:lpstr>REPUBLIQUE TOGOLAISE MINISTERE DE LA SANTE ET DE LA PROTECTION SOCIALE</vt:lpstr>
      <vt:lpstr>Constats</vt:lpstr>
      <vt:lpstr>Notion de financements innovants</vt:lpstr>
      <vt:lpstr>Critères d'appréciation des mécanismes </vt:lpstr>
      <vt:lpstr>Analyse des cinq mécanismes retenus par l'étude (1/2)</vt:lpstr>
      <vt:lpstr>Analyse des cinq mécanismes retenus par l'étude (2/2)</vt:lpstr>
      <vt:lpstr>Comparaison des mécanismes retenus sur la base des critères (1/2)</vt:lpstr>
      <vt:lpstr>Comparaison des mécanismes retenus sur la base du volume de l’assiette (2/2)</vt:lpstr>
      <vt:lpstr>Mécanismes choisis</vt:lpstr>
      <vt:lpstr> Facteur clé de succès </vt:lpstr>
      <vt:lpstr> Recommandations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MCP</dc:creator>
  <cp:lastModifiedBy>TOSHIBA</cp:lastModifiedBy>
  <cp:revision>19</cp:revision>
  <dcterms:created xsi:type="dcterms:W3CDTF">2017-02-06T18:37:51Z</dcterms:created>
  <dcterms:modified xsi:type="dcterms:W3CDTF">2017-02-09T08:15:39Z</dcterms:modified>
</cp:coreProperties>
</file>